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59" r:id="rId4"/>
    <p:sldId id="261" r:id="rId5"/>
    <p:sldId id="268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-396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CC005-8F15-4F57-92C8-C7EAAEB9EEF3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80E3-CF92-406F-B034-62B5E06F2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62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80E3-CF92-406F-B034-62B5E06F2A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445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EBEBE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BEBE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BEBE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BEBE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2667000"/>
            <a:ext cx="4191000" cy="4190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2895600"/>
            <a:ext cx="2362200" cy="23622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08948" y="5867400"/>
            <a:ext cx="990600" cy="99059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608948" y="1676400"/>
            <a:ext cx="2819400" cy="28194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999348" y="8509"/>
            <a:ext cx="1600200" cy="1600200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8502142" y="1519047"/>
            <a:ext cx="3288029" cy="768350"/>
          </a:xfrm>
          <a:custGeom>
            <a:avLst/>
            <a:gdLst/>
            <a:ahLst/>
            <a:cxnLst/>
            <a:rect l="l" t="t" r="r" b="b"/>
            <a:pathLst>
              <a:path w="3288029" h="768350">
                <a:moveTo>
                  <a:pt x="3226307" y="0"/>
                </a:moveTo>
                <a:lnTo>
                  <a:pt x="2909951" y="104775"/>
                </a:lnTo>
                <a:lnTo>
                  <a:pt x="2591054" y="200660"/>
                </a:lnTo>
                <a:lnTo>
                  <a:pt x="2485643" y="229997"/>
                </a:lnTo>
                <a:lnTo>
                  <a:pt x="2271522" y="287274"/>
                </a:lnTo>
                <a:lnTo>
                  <a:pt x="2059812" y="340487"/>
                </a:lnTo>
                <a:lnTo>
                  <a:pt x="1954656" y="365760"/>
                </a:lnTo>
                <a:lnTo>
                  <a:pt x="1639697" y="436244"/>
                </a:lnTo>
                <a:lnTo>
                  <a:pt x="1330071" y="498855"/>
                </a:lnTo>
                <a:lnTo>
                  <a:pt x="1127378" y="536828"/>
                </a:lnTo>
                <a:lnTo>
                  <a:pt x="829309" y="588517"/>
                </a:lnTo>
                <a:lnTo>
                  <a:pt x="447928" y="646811"/>
                </a:lnTo>
                <a:lnTo>
                  <a:pt x="174751" y="683894"/>
                </a:lnTo>
                <a:lnTo>
                  <a:pt x="0" y="705103"/>
                </a:lnTo>
                <a:lnTo>
                  <a:pt x="9701" y="720494"/>
                </a:lnTo>
                <a:lnTo>
                  <a:pt x="29342" y="751181"/>
                </a:lnTo>
                <a:lnTo>
                  <a:pt x="38991" y="766376"/>
                </a:lnTo>
                <a:lnTo>
                  <a:pt x="39115" y="766572"/>
                </a:lnTo>
                <a:lnTo>
                  <a:pt x="66166" y="767349"/>
                </a:lnTo>
                <a:lnTo>
                  <a:pt x="102806" y="767911"/>
                </a:lnTo>
                <a:lnTo>
                  <a:pt x="145093" y="767911"/>
                </a:lnTo>
                <a:lnTo>
                  <a:pt x="229009" y="766376"/>
                </a:lnTo>
                <a:lnTo>
                  <a:pt x="346764" y="762156"/>
                </a:lnTo>
                <a:lnTo>
                  <a:pt x="571566" y="749671"/>
                </a:lnTo>
                <a:lnTo>
                  <a:pt x="934431" y="722221"/>
                </a:lnTo>
                <a:lnTo>
                  <a:pt x="1575466" y="660907"/>
                </a:lnTo>
                <a:lnTo>
                  <a:pt x="2295940" y="578375"/>
                </a:lnTo>
                <a:lnTo>
                  <a:pt x="2845201" y="505624"/>
                </a:lnTo>
                <a:lnTo>
                  <a:pt x="3127267" y="463386"/>
                </a:lnTo>
                <a:lnTo>
                  <a:pt x="3288029" y="436752"/>
                </a:lnTo>
                <a:lnTo>
                  <a:pt x="3280235" y="379771"/>
                </a:lnTo>
                <a:lnTo>
                  <a:pt x="3273959" y="334487"/>
                </a:lnTo>
                <a:lnTo>
                  <a:pt x="3264862" y="270500"/>
                </a:lnTo>
                <a:lnTo>
                  <a:pt x="3252759" y="189298"/>
                </a:lnTo>
                <a:lnTo>
                  <a:pt x="3249394" y="166333"/>
                </a:lnTo>
                <a:lnTo>
                  <a:pt x="3245343" y="138048"/>
                </a:lnTo>
                <a:lnTo>
                  <a:pt x="3240328" y="102315"/>
                </a:lnTo>
                <a:lnTo>
                  <a:pt x="3234075" y="57008"/>
                </a:lnTo>
                <a:lnTo>
                  <a:pt x="3226307" y="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1269"/>
            <a:ext cx="12192000" cy="6856730"/>
          </a:xfrm>
          <a:custGeom>
            <a:avLst/>
            <a:gdLst/>
            <a:ahLst/>
            <a:cxnLst/>
            <a:rect l="l" t="t" r="r" b="b"/>
            <a:pathLst>
              <a:path w="12192000" h="6856730">
                <a:moveTo>
                  <a:pt x="12192000" y="0"/>
                </a:moveTo>
                <a:lnTo>
                  <a:pt x="0" y="0"/>
                </a:lnTo>
                <a:lnTo>
                  <a:pt x="0" y="469900"/>
                </a:lnTo>
                <a:lnTo>
                  <a:pt x="0" y="6380480"/>
                </a:lnTo>
                <a:lnTo>
                  <a:pt x="0" y="6856730"/>
                </a:lnTo>
                <a:lnTo>
                  <a:pt x="12192000" y="6856730"/>
                </a:lnTo>
                <a:lnTo>
                  <a:pt x="12192000" y="6380480"/>
                </a:lnTo>
                <a:lnTo>
                  <a:pt x="12192000" y="470154"/>
                </a:lnTo>
                <a:lnTo>
                  <a:pt x="11709273" y="470154"/>
                </a:lnTo>
                <a:lnTo>
                  <a:pt x="11709273" y="1870925"/>
                </a:lnTo>
                <a:lnTo>
                  <a:pt x="10970387" y="1981073"/>
                </a:lnTo>
                <a:lnTo>
                  <a:pt x="10200386" y="2074672"/>
                </a:lnTo>
                <a:lnTo>
                  <a:pt x="9946386" y="2100072"/>
                </a:lnTo>
                <a:lnTo>
                  <a:pt x="9433687" y="2146173"/>
                </a:lnTo>
                <a:lnTo>
                  <a:pt x="8927211" y="2184273"/>
                </a:lnTo>
                <a:lnTo>
                  <a:pt x="8674862" y="2200148"/>
                </a:lnTo>
                <a:lnTo>
                  <a:pt x="7925562" y="2236597"/>
                </a:lnTo>
                <a:lnTo>
                  <a:pt x="7190486" y="2257298"/>
                </a:lnTo>
                <a:lnTo>
                  <a:pt x="6472936" y="2265172"/>
                </a:lnTo>
                <a:lnTo>
                  <a:pt x="6006211" y="2263648"/>
                </a:lnTo>
                <a:lnTo>
                  <a:pt x="5107686" y="2246122"/>
                </a:lnTo>
                <a:lnTo>
                  <a:pt x="4466336" y="2222373"/>
                </a:lnTo>
                <a:lnTo>
                  <a:pt x="3288411" y="2155698"/>
                </a:lnTo>
                <a:lnTo>
                  <a:pt x="2591562" y="2103247"/>
                </a:lnTo>
                <a:lnTo>
                  <a:pt x="1978787" y="2046097"/>
                </a:lnTo>
                <a:lnTo>
                  <a:pt x="1232623" y="1965198"/>
                </a:lnTo>
                <a:lnTo>
                  <a:pt x="862736" y="1920748"/>
                </a:lnTo>
                <a:lnTo>
                  <a:pt x="476377" y="1867458"/>
                </a:lnTo>
                <a:lnTo>
                  <a:pt x="476377" y="469900"/>
                </a:lnTo>
                <a:lnTo>
                  <a:pt x="12192000" y="469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398252" y="0"/>
            <a:ext cx="765048" cy="1208532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10437748" y="0"/>
            <a:ext cx="685800" cy="1143000"/>
          </a:xfrm>
          <a:custGeom>
            <a:avLst/>
            <a:gdLst/>
            <a:ahLst/>
            <a:cxnLst/>
            <a:rect l="l" t="t" r="r" b="b"/>
            <a:pathLst>
              <a:path w="685800" h="1143000">
                <a:moveTo>
                  <a:pt x="685800" y="0"/>
                </a:moveTo>
                <a:lnTo>
                  <a:pt x="0" y="0"/>
                </a:lnTo>
                <a:lnTo>
                  <a:pt x="0" y="1143000"/>
                </a:lnTo>
                <a:lnTo>
                  <a:pt x="685800" y="1143000"/>
                </a:lnTo>
                <a:lnTo>
                  <a:pt x="685800" y="0"/>
                </a:lnTo>
                <a:close/>
              </a:path>
            </a:pathLst>
          </a:custGeom>
          <a:solidFill>
            <a:srgbClr val="B311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5472" y="403097"/>
            <a:ext cx="11281054" cy="1090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EBEBE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935" y="1643887"/>
            <a:ext cx="10921365" cy="4168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3263" y="5754992"/>
            <a:ext cx="11728450" cy="961390"/>
            <a:chOff x="203263" y="5754992"/>
            <a:chExt cx="11728450" cy="9613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593" y="5776315"/>
              <a:ext cx="2474214" cy="82296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03263" y="5754992"/>
              <a:ext cx="11728450" cy="961390"/>
            </a:xfrm>
            <a:custGeom>
              <a:avLst/>
              <a:gdLst/>
              <a:ahLst/>
              <a:cxnLst/>
              <a:rect l="l" t="t" r="r" b="b"/>
              <a:pathLst>
                <a:path w="11728450" h="961390">
                  <a:moveTo>
                    <a:pt x="11728323" y="0"/>
                  </a:moveTo>
                  <a:lnTo>
                    <a:pt x="0" y="0"/>
                  </a:lnTo>
                  <a:lnTo>
                    <a:pt x="0" y="961339"/>
                  </a:lnTo>
                  <a:lnTo>
                    <a:pt x="11728323" y="961339"/>
                  </a:lnTo>
                  <a:lnTo>
                    <a:pt x="11728323" y="0"/>
                  </a:lnTo>
                  <a:close/>
                </a:path>
              </a:pathLst>
            </a:custGeom>
            <a:solidFill>
              <a:srgbClr val="E23C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797811" y="2742056"/>
            <a:ext cx="8094980" cy="186182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95934" marR="478155" algn="ctr">
              <a:lnSpc>
                <a:spcPts val="4710"/>
              </a:lnSpc>
              <a:spcBef>
                <a:spcPts val="625"/>
              </a:spcBef>
            </a:pPr>
            <a:r>
              <a:rPr sz="4300" spc="440" dirty="0">
                <a:solidFill>
                  <a:srgbClr val="850D4D"/>
                </a:solidFill>
                <a:latin typeface="Tahoma"/>
                <a:cs typeface="Tahoma"/>
              </a:rPr>
              <a:t>РУМО</a:t>
            </a:r>
            <a:r>
              <a:rPr sz="4300" spc="-340" dirty="0">
                <a:solidFill>
                  <a:srgbClr val="850D4D"/>
                </a:solidFill>
                <a:latin typeface="Tahoma"/>
                <a:cs typeface="Tahoma"/>
              </a:rPr>
              <a:t> </a:t>
            </a:r>
            <a:r>
              <a:rPr sz="4300" spc="190" dirty="0">
                <a:solidFill>
                  <a:srgbClr val="850D4D"/>
                </a:solidFill>
                <a:latin typeface="Tahoma"/>
                <a:cs typeface="Tahoma"/>
              </a:rPr>
              <a:t>«Проектирование</a:t>
            </a:r>
            <a:r>
              <a:rPr sz="4300" spc="-240" dirty="0">
                <a:solidFill>
                  <a:srgbClr val="850D4D"/>
                </a:solidFill>
                <a:latin typeface="Tahoma"/>
                <a:cs typeface="Tahoma"/>
              </a:rPr>
              <a:t> </a:t>
            </a:r>
            <a:r>
              <a:rPr sz="4300" spc="165" dirty="0">
                <a:solidFill>
                  <a:srgbClr val="850D4D"/>
                </a:solidFill>
                <a:latin typeface="Tahoma"/>
                <a:cs typeface="Tahoma"/>
              </a:rPr>
              <a:t>и </a:t>
            </a:r>
            <a:r>
              <a:rPr sz="4300" spc="250" dirty="0">
                <a:solidFill>
                  <a:srgbClr val="850D4D"/>
                </a:solidFill>
                <a:latin typeface="Tahoma"/>
                <a:cs typeface="Tahoma"/>
              </a:rPr>
              <a:t>реализация</a:t>
            </a:r>
            <a:r>
              <a:rPr sz="4300" spc="-375" dirty="0">
                <a:solidFill>
                  <a:srgbClr val="850D4D"/>
                </a:solidFill>
                <a:latin typeface="Tahoma"/>
                <a:cs typeface="Tahoma"/>
              </a:rPr>
              <a:t> </a:t>
            </a:r>
            <a:r>
              <a:rPr sz="4300" spc="165" dirty="0">
                <a:solidFill>
                  <a:srgbClr val="850D4D"/>
                </a:solidFill>
                <a:latin typeface="Tahoma"/>
                <a:cs typeface="Tahoma"/>
              </a:rPr>
              <a:t>основных</a:t>
            </a:r>
            <a:endParaRPr sz="4300">
              <a:latin typeface="Tahoma"/>
              <a:cs typeface="Tahoma"/>
            </a:endParaRPr>
          </a:p>
          <a:p>
            <a:pPr algn="ctr">
              <a:lnSpc>
                <a:spcPts val="4510"/>
              </a:lnSpc>
            </a:pPr>
            <a:r>
              <a:rPr sz="4300" spc="185" dirty="0">
                <a:solidFill>
                  <a:srgbClr val="850D4D"/>
                </a:solidFill>
                <a:latin typeface="Tahoma"/>
                <a:cs typeface="Tahoma"/>
              </a:rPr>
              <a:t>образовательных</a:t>
            </a:r>
            <a:r>
              <a:rPr sz="4300" spc="-245" dirty="0">
                <a:solidFill>
                  <a:srgbClr val="850D4D"/>
                </a:solidFill>
                <a:latin typeface="Tahoma"/>
                <a:cs typeface="Tahoma"/>
              </a:rPr>
              <a:t> </a:t>
            </a:r>
            <a:r>
              <a:rPr sz="4300" spc="360" dirty="0">
                <a:solidFill>
                  <a:srgbClr val="850D4D"/>
                </a:solidFill>
                <a:latin typeface="Tahoma"/>
                <a:cs typeface="Tahoma"/>
              </a:rPr>
              <a:t>программ»</a:t>
            </a:r>
            <a:endParaRPr sz="43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40473" y="5646521"/>
            <a:ext cx="5028565" cy="840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63140">
              <a:lnSpc>
                <a:spcPct val="133600"/>
              </a:lnSpc>
              <a:spcBef>
                <a:spcPts val="100"/>
              </a:spcBef>
            </a:pPr>
            <a:r>
              <a:rPr sz="2000" spc="135" dirty="0">
                <a:solidFill>
                  <a:srgbClr val="FFFFFF"/>
                </a:solidFill>
                <a:latin typeface="Tahoma"/>
                <a:cs typeface="Tahoma"/>
              </a:rPr>
              <a:t>Председатель</a:t>
            </a:r>
            <a:r>
              <a:rPr sz="20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FFFFFF"/>
                </a:solidFill>
                <a:latin typeface="Tahoma"/>
                <a:cs typeface="Tahoma"/>
              </a:rPr>
              <a:t>РУМО: </a:t>
            </a:r>
            <a:r>
              <a:rPr sz="2000" spc="135" dirty="0">
                <a:solidFill>
                  <a:srgbClr val="FFFFFF"/>
                </a:solidFill>
                <a:latin typeface="Tahoma"/>
                <a:cs typeface="Tahoma"/>
              </a:rPr>
              <a:t>Сухорукова</a:t>
            </a:r>
            <a:r>
              <a:rPr sz="20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ahoma"/>
                <a:cs typeface="Tahoma"/>
              </a:rPr>
              <a:t>Е.Н.</a:t>
            </a:r>
            <a:r>
              <a:rPr sz="20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235" dirty="0">
                <a:solidFill>
                  <a:srgbClr val="FFFFFF"/>
                </a:solidFill>
                <a:latin typeface="Tahoma"/>
                <a:cs typeface="Tahoma"/>
              </a:rPr>
              <a:t>зам</a:t>
            </a:r>
            <a:r>
              <a:rPr sz="20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145" dirty="0">
                <a:solidFill>
                  <a:srgbClr val="FFFFFF"/>
                </a:solidFill>
                <a:latin typeface="Tahoma"/>
                <a:cs typeface="Tahoma"/>
              </a:rPr>
              <a:t>директора</a:t>
            </a:r>
            <a:r>
              <a:rPr sz="20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140" dirty="0" err="1">
                <a:solidFill>
                  <a:srgbClr val="FFFFFF"/>
                </a:solidFill>
                <a:latin typeface="Tahoma"/>
                <a:cs typeface="Tahoma"/>
              </a:rPr>
              <a:t>по</a:t>
            </a:r>
            <a:r>
              <a:rPr sz="20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30" dirty="0" smtClean="0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lang="ru-RU" sz="2000" spc="30" dirty="0" smtClean="0">
                <a:solidFill>
                  <a:srgbClr val="FFFFFF"/>
                </a:solidFill>
                <a:latin typeface="Tahoma"/>
                <a:cs typeface="Tahoma"/>
              </a:rPr>
              <a:t>М</a:t>
            </a:r>
            <a:r>
              <a:rPr sz="2000" spc="30" dirty="0" smtClean="0">
                <a:solidFill>
                  <a:srgbClr val="FFFFFF"/>
                </a:solidFill>
                <a:latin typeface="Tahoma"/>
                <a:cs typeface="Tahoma"/>
              </a:rPr>
              <a:t>Р</a:t>
            </a:r>
            <a:endParaRPr sz="2000" dirty="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99269" y="2124710"/>
            <a:ext cx="2532379" cy="13820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/>
          <p:cNvSpPr txBox="1"/>
          <p:nvPr/>
        </p:nvSpPr>
        <p:spPr>
          <a:xfrm>
            <a:off x="622693" y="3612498"/>
            <a:ext cx="11189970" cy="2192716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2959735" marR="2971165" algn="ctr">
              <a:lnSpc>
                <a:spcPct val="104400"/>
              </a:lnSpc>
            </a:pPr>
            <a:r>
              <a:rPr lang="ru-RU" sz="1600" spc="130" dirty="0" smtClean="0">
                <a:solidFill>
                  <a:srgbClr val="FFFFFF"/>
                </a:solidFill>
                <a:latin typeface="Tahoma"/>
                <a:cs typeface="Tahoma"/>
              </a:rPr>
              <a:t>Методические рекомендации по проектированию ОПОП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1600" spc="130" dirty="0" smtClean="0">
                <a:solidFill>
                  <a:srgbClr val="FFFFFF"/>
                </a:solidFill>
                <a:latin typeface="Tahoma"/>
                <a:cs typeface="Tahoma"/>
              </a:rPr>
              <a:t>Л</a:t>
            </a:r>
            <a:r>
              <a:rPr lang="ru-RU" sz="1600" spc="130" dirty="0" smtClean="0">
                <a:solidFill>
                  <a:srgbClr val="FFFFFF"/>
                </a:solidFill>
                <a:latin typeface="Tahoma"/>
                <a:cs typeface="Tahoma"/>
              </a:rPr>
              <a:t>учшие практики организации работы методических служб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1600" spc="170" dirty="0" smtClean="0">
                <a:solidFill>
                  <a:srgbClr val="FFFFFF"/>
                </a:solidFill>
                <a:latin typeface="Tahoma"/>
                <a:cs typeface="Tahoma"/>
              </a:rPr>
              <a:t>Результаты аудита (индивидуальные 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1600" spc="170" dirty="0" smtClean="0">
                <a:solidFill>
                  <a:srgbClr val="FFFFFF"/>
                </a:solidFill>
                <a:latin typeface="Tahoma"/>
                <a:cs typeface="Tahoma"/>
              </a:rPr>
              <a:t>показатели)</a:t>
            </a:r>
          </a:p>
          <a:p>
            <a:pPr marL="2959735" marR="2971165" algn="ctr">
              <a:lnSpc>
                <a:spcPct val="104400"/>
              </a:lnSpc>
            </a:pP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3401" y="2667000"/>
            <a:ext cx="11276722" cy="3581399"/>
          </a:xfrm>
          <a:custGeom>
            <a:avLst/>
            <a:gdLst/>
            <a:ahLst/>
            <a:cxnLst/>
            <a:rect l="l" t="t" r="r" b="b"/>
            <a:pathLst>
              <a:path w="11189970" h="1766570">
                <a:moveTo>
                  <a:pt x="11189957" y="0"/>
                </a:moveTo>
                <a:lnTo>
                  <a:pt x="4051" y="0"/>
                </a:lnTo>
                <a:lnTo>
                  <a:pt x="4051" y="105930"/>
                </a:lnTo>
                <a:lnTo>
                  <a:pt x="0" y="105930"/>
                </a:lnTo>
                <a:lnTo>
                  <a:pt x="0" y="1766062"/>
                </a:lnTo>
                <a:lnTo>
                  <a:pt x="11185893" y="1766062"/>
                </a:lnTo>
                <a:lnTo>
                  <a:pt x="11185893" y="1660144"/>
                </a:lnTo>
                <a:lnTo>
                  <a:pt x="11189957" y="1660144"/>
                </a:lnTo>
                <a:lnTo>
                  <a:pt x="11189957" y="0"/>
                </a:lnTo>
                <a:close/>
              </a:path>
            </a:pathLst>
          </a:custGeom>
          <a:solidFill>
            <a:srgbClr val="E23C6E"/>
          </a:solidFill>
        </p:spPr>
        <p:txBody>
          <a:bodyPr wrap="square" lIns="0" tIns="0" rIns="0" bIns="0" rtlCol="0"/>
          <a:lstStyle/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    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1.</a:t>
            </a:r>
            <a:r>
              <a:rPr lang="ru-RU" dirty="0" smtClean="0">
                <a:solidFill>
                  <a:schemeClr val="bg1"/>
                </a:solidFill>
              </a:rPr>
              <a:t> Реализация Плана работы РУМО ОПОП (по направлениям)  - Сухорукова Е.Н. председатель       РУМО ОПОП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      2. Результаты  аудита ОПОП – </a:t>
            </a:r>
            <a:r>
              <a:rPr lang="ru-RU" dirty="0" err="1" smtClean="0">
                <a:solidFill>
                  <a:schemeClr val="bg1"/>
                </a:solidFill>
              </a:rPr>
              <a:t>Мачульская</a:t>
            </a:r>
            <a:r>
              <a:rPr lang="ru-RU" dirty="0" smtClean="0">
                <a:solidFill>
                  <a:schemeClr val="bg1"/>
                </a:solidFill>
              </a:rPr>
              <a:t> Н.В. </a:t>
            </a:r>
            <a:r>
              <a:rPr lang="ru-RU" dirty="0" err="1">
                <a:solidFill>
                  <a:schemeClr val="bg1"/>
                </a:solidFill>
              </a:rPr>
              <a:t>и</a:t>
            </a:r>
            <a:r>
              <a:rPr lang="ru-RU" dirty="0" err="1" smtClean="0">
                <a:solidFill>
                  <a:schemeClr val="bg1"/>
                </a:solidFill>
              </a:rPr>
              <a:t>.о</a:t>
            </a:r>
            <a:r>
              <a:rPr lang="ru-RU" dirty="0" smtClean="0">
                <a:solidFill>
                  <a:schemeClr val="bg1"/>
                </a:solidFill>
              </a:rPr>
              <a:t>. директора </a:t>
            </a:r>
            <a:r>
              <a:rPr lang="ru-RU" smtClean="0">
                <a:solidFill>
                  <a:schemeClr val="bg1"/>
                </a:solidFill>
              </a:rPr>
              <a:t>КГА ПОУ </a:t>
            </a:r>
            <a:r>
              <a:rPr lang="ru-RU" dirty="0" smtClean="0">
                <a:solidFill>
                  <a:schemeClr val="bg1"/>
                </a:solidFill>
              </a:rPr>
              <a:t>«РЖДК», </a:t>
            </a:r>
            <a:r>
              <a:rPr lang="ru-RU" dirty="0" err="1" smtClean="0">
                <a:solidFill>
                  <a:schemeClr val="bg1"/>
                </a:solidFill>
              </a:rPr>
              <a:t>Долбина</a:t>
            </a:r>
            <a:r>
              <a:rPr lang="ru-RU" dirty="0" smtClean="0">
                <a:solidFill>
                  <a:schemeClr val="bg1"/>
                </a:solidFill>
              </a:rPr>
              <a:t> Е.В. Председатель РУМО «Общеобразовательная подготовка»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      3. Краевой конкурс Методических служб (промежуточные результаты) - </a:t>
            </a:r>
            <a:r>
              <a:rPr lang="ru-RU" dirty="0" err="1" smtClean="0">
                <a:solidFill>
                  <a:schemeClr val="bg1"/>
                </a:solidFill>
                <a:latin typeface="Microsoft Sans Serif"/>
                <a:cs typeface="Microsoft Sans Serif"/>
              </a:rPr>
              <a:t>Галков</a:t>
            </a:r>
            <a:r>
              <a:rPr lang="ru-RU" dirty="0" smtClean="0">
                <a:solidFill>
                  <a:schemeClr val="bg1"/>
                </a:solidFill>
                <a:latin typeface="Microsoft Sans Serif"/>
                <a:cs typeface="Microsoft Sans Serif"/>
              </a:rPr>
              <a:t> И.С., преподаватель КГА ПОУ «СПК», победитель РЭ  ВК «Мастер года» 2023г</a:t>
            </a:r>
          </a:p>
          <a:p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1066800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Повестка заседания: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6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8967" y="6607530"/>
            <a:ext cx="0" cy="222885"/>
          </a:xfrm>
          <a:custGeom>
            <a:avLst/>
            <a:gdLst/>
            <a:ahLst/>
            <a:cxnLst/>
            <a:rect l="l" t="t" r="r" b="b"/>
            <a:pathLst>
              <a:path h="222884">
                <a:moveTo>
                  <a:pt x="0" y="0"/>
                </a:moveTo>
                <a:lnTo>
                  <a:pt x="0" y="222787"/>
                </a:lnTo>
              </a:path>
            </a:pathLst>
          </a:custGeom>
          <a:ln w="28575">
            <a:solidFill>
              <a:srgbClr val="9F36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03200" y="1734921"/>
            <a:ext cx="11690350" cy="4879340"/>
            <a:chOff x="203200" y="1734921"/>
            <a:chExt cx="11690350" cy="48793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43" y="1780044"/>
              <a:ext cx="417563" cy="4175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09550" y="1741271"/>
              <a:ext cx="11677650" cy="4866640"/>
            </a:xfrm>
            <a:custGeom>
              <a:avLst/>
              <a:gdLst/>
              <a:ahLst/>
              <a:cxnLst/>
              <a:rect l="l" t="t" r="r" b="b"/>
              <a:pathLst>
                <a:path w="11677650" h="4866640">
                  <a:moveTo>
                    <a:pt x="11677523" y="0"/>
                  </a:moveTo>
                  <a:lnTo>
                    <a:pt x="0" y="0"/>
                  </a:lnTo>
                  <a:lnTo>
                    <a:pt x="0" y="4866259"/>
                  </a:lnTo>
                  <a:lnTo>
                    <a:pt x="11677523" y="4866259"/>
                  </a:lnTo>
                  <a:lnTo>
                    <a:pt x="11677523" y="0"/>
                  </a:lnTo>
                  <a:close/>
                </a:path>
              </a:pathLst>
            </a:custGeom>
            <a:solidFill>
              <a:srgbClr val="E23C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9550" y="1741271"/>
              <a:ext cx="11677650" cy="4866640"/>
            </a:xfrm>
            <a:custGeom>
              <a:avLst/>
              <a:gdLst/>
              <a:ahLst/>
              <a:cxnLst/>
              <a:rect l="l" t="t" r="r" b="b"/>
              <a:pathLst>
                <a:path w="11677650" h="4866640">
                  <a:moveTo>
                    <a:pt x="0" y="4866259"/>
                  </a:moveTo>
                  <a:lnTo>
                    <a:pt x="11677523" y="4866259"/>
                  </a:lnTo>
                  <a:lnTo>
                    <a:pt x="11677523" y="0"/>
                  </a:lnTo>
                  <a:lnTo>
                    <a:pt x="0" y="0"/>
                  </a:lnTo>
                  <a:lnTo>
                    <a:pt x="0" y="4866259"/>
                  </a:lnTo>
                  <a:close/>
                </a:path>
              </a:pathLst>
            </a:custGeom>
            <a:ln w="12700">
              <a:solidFill>
                <a:srgbClr val="9A30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5246" y="477977"/>
            <a:ext cx="10646410" cy="9855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" algn="ctr">
              <a:lnSpc>
                <a:spcPts val="3775"/>
              </a:lnSpc>
              <a:spcBef>
                <a:spcPts val="105"/>
              </a:spcBef>
            </a:pPr>
            <a:r>
              <a:rPr sz="3200" spc="185" dirty="0">
                <a:solidFill>
                  <a:srgbClr val="FFFFFF"/>
                </a:solidFill>
              </a:rPr>
              <a:t>Тематика</a:t>
            </a:r>
            <a:r>
              <a:rPr sz="3200" spc="-200" dirty="0">
                <a:solidFill>
                  <a:srgbClr val="FFFFFF"/>
                </a:solidFill>
              </a:rPr>
              <a:t> </a:t>
            </a:r>
            <a:r>
              <a:rPr sz="3200" spc="265" dirty="0">
                <a:solidFill>
                  <a:srgbClr val="FFFFFF"/>
                </a:solidFill>
              </a:rPr>
              <a:t>заседаний</a:t>
            </a:r>
            <a:r>
              <a:rPr sz="3200" spc="-200" dirty="0">
                <a:solidFill>
                  <a:srgbClr val="FFFFFF"/>
                </a:solidFill>
              </a:rPr>
              <a:t> </a:t>
            </a:r>
            <a:r>
              <a:rPr sz="3200" spc="335" dirty="0">
                <a:solidFill>
                  <a:srgbClr val="FFFFFF"/>
                </a:solidFill>
              </a:rPr>
              <a:t>РУМО</a:t>
            </a:r>
            <a:r>
              <a:rPr sz="3200" spc="-140" dirty="0">
                <a:solidFill>
                  <a:srgbClr val="FFFFFF"/>
                </a:solidFill>
              </a:rPr>
              <a:t> </a:t>
            </a:r>
            <a:r>
              <a:rPr sz="3200" spc="140" dirty="0">
                <a:solidFill>
                  <a:srgbClr val="FFFFFF"/>
                </a:solidFill>
              </a:rPr>
              <a:t>«Проектирование</a:t>
            </a:r>
            <a:r>
              <a:rPr sz="3200" spc="-180" dirty="0">
                <a:solidFill>
                  <a:srgbClr val="FFFFFF"/>
                </a:solidFill>
              </a:rPr>
              <a:t> </a:t>
            </a:r>
            <a:r>
              <a:rPr sz="3200" spc="110" dirty="0">
                <a:solidFill>
                  <a:srgbClr val="FFFFFF"/>
                </a:solidFill>
              </a:rPr>
              <a:t>и</a:t>
            </a:r>
            <a:endParaRPr sz="3200"/>
          </a:p>
          <a:p>
            <a:pPr algn="ctr">
              <a:lnSpc>
                <a:spcPts val="3775"/>
              </a:lnSpc>
            </a:pPr>
            <a:r>
              <a:rPr sz="3200" spc="204" dirty="0">
                <a:solidFill>
                  <a:srgbClr val="FFFFFF"/>
                </a:solidFill>
              </a:rPr>
              <a:t>реализация</a:t>
            </a:r>
            <a:r>
              <a:rPr sz="3200" spc="-170" dirty="0">
                <a:solidFill>
                  <a:srgbClr val="FFFFFF"/>
                </a:solidFill>
              </a:rPr>
              <a:t> </a:t>
            </a:r>
            <a:r>
              <a:rPr sz="3200" spc="150" dirty="0">
                <a:solidFill>
                  <a:srgbClr val="FFFFFF"/>
                </a:solidFill>
              </a:rPr>
              <a:t>основных</a:t>
            </a:r>
            <a:r>
              <a:rPr sz="3200" spc="-145" dirty="0">
                <a:solidFill>
                  <a:srgbClr val="FFFFFF"/>
                </a:solidFill>
              </a:rPr>
              <a:t> </a:t>
            </a:r>
            <a:r>
              <a:rPr sz="3200" spc="135" dirty="0">
                <a:solidFill>
                  <a:srgbClr val="FFFFFF"/>
                </a:solidFill>
              </a:rPr>
              <a:t>образовательных</a:t>
            </a:r>
            <a:r>
              <a:rPr sz="3200" spc="-150" dirty="0">
                <a:solidFill>
                  <a:srgbClr val="FFFFFF"/>
                </a:solidFill>
              </a:rPr>
              <a:t> </a:t>
            </a:r>
            <a:r>
              <a:rPr sz="3200" spc="265" dirty="0">
                <a:solidFill>
                  <a:srgbClr val="FFFFFF"/>
                </a:solidFill>
              </a:rPr>
              <a:t>программ»</a:t>
            </a:r>
            <a:endParaRPr sz="3200"/>
          </a:p>
        </p:txBody>
      </p:sp>
      <p:sp>
        <p:nvSpPr>
          <p:cNvPr id="8" name="object 8"/>
          <p:cNvSpPr txBox="1"/>
          <p:nvPr/>
        </p:nvSpPr>
        <p:spPr>
          <a:xfrm>
            <a:off x="287832" y="1871852"/>
            <a:ext cx="11539855" cy="4531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Распределение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функционала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РУМО,</a:t>
            </a:r>
            <a:r>
              <a:rPr sz="2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полномочия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ответственность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между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членами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РУМО.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Рассмотрение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согласование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Положения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РУМО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Плана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работы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РУМО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16.10.2025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Промежуточный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отчет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деятельности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РУМО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для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регионального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оператора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Calibri"/>
                <a:cs typeface="Calibri"/>
              </a:rPr>
              <a:t>(ГАУ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ДПО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ДАПР)-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16.12.2025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342900">
              <a:lnSpc>
                <a:spcPct val="114999"/>
              </a:lnSpc>
            </a:pP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Конструирование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ОПОП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соответствии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требованиями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ФГОС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СПО,</a:t>
            </a:r>
            <a:r>
              <a:rPr sz="2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профессиональных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стандартов;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НОТ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Профессионалитет.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Обсуждение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подходов,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направлений,</a:t>
            </a:r>
            <a:r>
              <a:rPr sz="20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рекомендаций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предприятий-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партнеров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к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конструированию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ОПОП</a:t>
            </a:r>
            <a:r>
              <a:rPr sz="2000" spc="4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21.01.2026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Лучшие</a:t>
            </a:r>
            <a:r>
              <a:rPr sz="2000" spc="49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практики: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организации</a:t>
            </a:r>
            <a:r>
              <a:rPr sz="2000" spc="49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проведения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занятий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СПО;</a:t>
            </a:r>
            <a:r>
              <a:rPr sz="2000" spc="4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организации</a:t>
            </a:r>
            <a:r>
              <a:rPr sz="2000" spc="18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наставничества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(начинающие\работодатели\студенты).</a:t>
            </a:r>
            <a:r>
              <a:rPr sz="2000" spc="9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Конкурс</a:t>
            </a:r>
            <a:r>
              <a:rPr sz="2000" spc="1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«Мастерская</a:t>
            </a:r>
            <a:r>
              <a:rPr sz="2000" spc="9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наставника»</a:t>
            </a:r>
            <a:r>
              <a:rPr sz="2000" spc="46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(создание</a:t>
            </a:r>
            <a:r>
              <a:rPr sz="2000" spc="8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раб</a:t>
            </a:r>
            <a:r>
              <a:rPr sz="2000" spc="9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группы)</a:t>
            </a:r>
            <a:r>
              <a:rPr sz="2000" spc="8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16.04.2026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Итоги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работы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РУМО.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Подготовка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аналитической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справки.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Планирование на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след.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год - 16.12.2025,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16.06.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76861" y="6540500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Microsoft Sans Serif"/>
                <a:cs typeface="Microsoft Sans Serif"/>
              </a:rPr>
              <a:t>6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6777" y="1093088"/>
            <a:ext cx="1097572" cy="109766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82472" y="1130884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25470" y="1110996"/>
            <a:ext cx="1106043" cy="111239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530346" y="1145540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79947" y="1093088"/>
            <a:ext cx="1129029" cy="109766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976878" y="400138"/>
            <a:ext cx="4103370" cy="137223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3100" b="1" spc="-10" dirty="0">
                <a:solidFill>
                  <a:srgbClr val="FFFFFF"/>
                </a:solidFill>
                <a:latin typeface="Arial"/>
                <a:cs typeface="Arial"/>
              </a:rPr>
              <a:t>Направления\секции</a:t>
            </a:r>
            <a:endParaRPr sz="3100">
              <a:latin typeface="Arial"/>
              <a:cs typeface="Arial"/>
            </a:endParaRPr>
          </a:p>
          <a:p>
            <a:pPr marL="344805" algn="ctr">
              <a:lnSpc>
                <a:spcPct val="100000"/>
              </a:lnSpc>
              <a:spcBef>
                <a:spcPts val="1170"/>
              </a:spcBef>
            </a:pPr>
            <a:r>
              <a:rPr sz="400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12938" y="1086103"/>
            <a:ext cx="1123695" cy="111264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44610" y="1182446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74825" y="939418"/>
            <a:ext cx="1140840" cy="1097533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627614" y="1144016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4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772402" y="2306736"/>
            <a:ext cx="2314947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spc="-10" dirty="0" smtClean="0">
                <a:solidFill>
                  <a:srgbClr val="2C2343"/>
                </a:solidFill>
                <a:latin typeface="Calibri"/>
                <a:cs typeface="Calibri"/>
              </a:rPr>
              <a:t>ПРОЕКТИРОВАНИЕ КРАЕВОЙ МОДЕЛИ МЕТОДИЧЕСКОЙ ПОДДЕРЖКИ ПЕДРАБОТНИКОВ В УСЛОВИЯХ ФУНКЦИОНИРОВАНИЯ РУМО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4868" y="2376297"/>
            <a:ext cx="229298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3515" marR="30480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spc="-10" dirty="0" smtClean="0">
                <a:solidFill>
                  <a:srgbClr val="333333"/>
                </a:solidFill>
                <a:latin typeface="Calibri"/>
                <a:cs typeface="Calibri"/>
              </a:rPr>
              <a:t>ПРОЕКТИРОВАНИЕ ОПОП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0895" y="2793725"/>
            <a:ext cx="3307595" cy="2476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Рабочая группа: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err="1" smtClean="0">
                <a:latin typeface="Microsoft Sans Serif"/>
                <a:cs typeface="Microsoft Sans Serif"/>
              </a:rPr>
              <a:t>Мачульская</a:t>
            </a:r>
            <a:r>
              <a:rPr lang="ru-RU" sz="1300" dirty="0" smtClean="0">
                <a:latin typeface="Microsoft Sans Serif"/>
                <a:cs typeface="Microsoft Sans Serif"/>
              </a:rPr>
              <a:t> Н.В. </a:t>
            </a:r>
            <a:r>
              <a:rPr lang="ru-RU" sz="1300" dirty="0" err="1">
                <a:latin typeface="Microsoft Sans Serif"/>
                <a:cs typeface="Microsoft Sans Serif"/>
              </a:rPr>
              <a:t>и</a:t>
            </a:r>
            <a:r>
              <a:rPr lang="ru-RU" sz="1300" dirty="0" err="1" smtClean="0">
                <a:latin typeface="Microsoft Sans Serif"/>
                <a:cs typeface="Microsoft Sans Serif"/>
              </a:rPr>
              <a:t>.о</a:t>
            </a:r>
            <a:r>
              <a:rPr lang="ru-RU" sz="1300" dirty="0" smtClean="0">
                <a:latin typeface="Microsoft Sans Serif"/>
                <a:cs typeface="Microsoft Sans Serif"/>
              </a:rPr>
              <a:t>. директора КГА ПОУ «РЖДК»;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Самойленко Е.В. Зам. </a:t>
            </a:r>
            <a:r>
              <a:rPr lang="ru-RU" sz="1300" dirty="0" err="1" smtClean="0"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latin typeface="Microsoft Sans Serif"/>
                <a:cs typeface="Microsoft Sans Serif"/>
              </a:rPr>
              <a:t>. по УМР КГА ПОУ «ПИК»;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err="1" smtClean="0">
                <a:latin typeface="Microsoft Sans Serif"/>
                <a:cs typeface="Microsoft Sans Serif"/>
              </a:rPr>
              <a:t>Туркеня</a:t>
            </a:r>
            <a:r>
              <a:rPr lang="ru-RU" sz="1300" dirty="0" smtClean="0">
                <a:latin typeface="Microsoft Sans Serif"/>
                <a:cs typeface="Microsoft Sans Serif"/>
              </a:rPr>
              <a:t> Е.В., зам. </a:t>
            </a:r>
            <a:r>
              <a:rPr lang="ru-RU" sz="1300" dirty="0" err="1" smtClean="0"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latin typeface="Microsoft Sans Serif"/>
                <a:cs typeface="Microsoft Sans Serif"/>
              </a:rPr>
              <a:t>. по </a:t>
            </a:r>
            <a:r>
              <a:rPr lang="ru-RU" sz="1300" dirty="0" err="1" smtClean="0">
                <a:latin typeface="Microsoft Sans Serif"/>
                <a:cs typeface="Microsoft Sans Serif"/>
              </a:rPr>
              <a:t>УиМР</a:t>
            </a:r>
            <a:r>
              <a:rPr lang="ru-RU" sz="1300" dirty="0" smtClean="0">
                <a:latin typeface="Microsoft Sans Serif"/>
                <a:cs typeface="Microsoft Sans Serif"/>
              </a:rPr>
              <a:t> КГА ПОУ «ДВГГТК»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Фадеева Л.В. Старший методист КГА ПОУ «ДВТК»;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Пшеничная Н.Н. старший методист КГА ПОУ «КТИС»;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Коваль В.М. методист КГА ПОУ «СИЭК»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43400" y="3062300"/>
            <a:ext cx="2362708" cy="16510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Сухорукова Е.Н. зам. </a:t>
            </a: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. по УМР; </a:t>
            </a:r>
          </a:p>
          <a:p>
            <a:pPr marL="12700">
              <a:spcBef>
                <a:spcPts val="95"/>
              </a:spcBef>
            </a:pP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Губарева Ю.А. 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зам. </a:t>
            </a: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. по УМР </a:t>
            </a:r>
            <a:r>
              <a:rPr lang="ru-RU" sz="1300" dirty="0" smtClean="0">
                <a:latin typeface="Microsoft Sans Serif"/>
                <a:cs typeface="Microsoft Sans Serif"/>
              </a:rPr>
              <a:t>«ЛИК»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;</a:t>
            </a:r>
          </a:p>
          <a:p>
            <a:pPr marL="12700">
              <a:spcBef>
                <a:spcPts val="95"/>
              </a:spcBef>
            </a:pP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Борзенкова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 Е.К. 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зам. </a:t>
            </a: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. по УМР «ДИТК»;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Николайчук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 Н.А., методист КГА ПОУ «КТИС»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456934" y="3692814"/>
            <a:ext cx="2153920" cy="18511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Самойленко Е.В. Зам. </a:t>
            </a:r>
            <a:r>
              <a:rPr lang="ru-RU" sz="1300" dirty="0" err="1" smtClean="0"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latin typeface="Microsoft Sans Serif"/>
                <a:cs typeface="Microsoft Sans Serif"/>
              </a:rPr>
              <a:t>. по УМР КГА ПОУ «ПИК»; Коваль В.М. методист КГА ПОУ «СИЭК»</a:t>
            </a:r>
          </a:p>
          <a:p>
            <a:pPr marL="12700"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Губарева Ю.А., зам. </a:t>
            </a:r>
            <a:r>
              <a:rPr lang="ru-RU" sz="1300" dirty="0" err="1" smtClean="0">
                <a:latin typeface="Microsoft Sans Serif"/>
                <a:cs typeface="Microsoft Sans Serif"/>
              </a:rPr>
              <a:t>дир</a:t>
            </a:r>
            <a:r>
              <a:rPr lang="ru-RU" sz="1300" dirty="0" smtClean="0">
                <a:latin typeface="Microsoft Sans Serif"/>
                <a:cs typeface="Microsoft Sans Serif"/>
              </a:rPr>
              <a:t>. по УМР «ЛИК»</a:t>
            </a:r>
          </a:p>
          <a:p>
            <a:pPr marL="12700"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Степанова И.Т.  </a:t>
            </a:r>
            <a:r>
              <a:rPr lang="ru-RU" sz="1300" dirty="0">
                <a:latin typeface="Microsoft Sans Serif"/>
                <a:cs typeface="Microsoft Sans Serif"/>
              </a:rPr>
              <a:t>р</a:t>
            </a:r>
            <a:r>
              <a:rPr lang="ru-RU" sz="1300" dirty="0" smtClean="0">
                <a:latin typeface="Microsoft Sans Serif"/>
                <a:cs typeface="Microsoft Sans Serif"/>
              </a:rPr>
              <a:t>ук. УМС «ВСК»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ru-RU" sz="1300" dirty="0" smtClean="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70681" y="2376297"/>
            <a:ext cx="25908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lang="ru-RU" sz="1400" b="1" dirty="0" smtClean="0">
                <a:solidFill>
                  <a:srgbClr val="2C2343"/>
                </a:solidFill>
                <a:latin typeface="Calibri"/>
                <a:cs typeface="Calibri"/>
              </a:rPr>
              <a:t>ИННОВАЦИОННАЯ/ПРОЕКТНАЯ ДЕЯТЕЛЬНОСТЬ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10400" y="2390089"/>
            <a:ext cx="2762002" cy="111376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" marR="99060" indent="1905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dirty="0" smtClean="0">
                <a:solidFill>
                  <a:srgbClr val="2C2343"/>
                </a:solidFill>
                <a:latin typeface="Calibri"/>
                <a:cs typeface="Calibri"/>
              </a:rPr>
              <a:t>РАЗРАБОТКА СИСТЕМЫ ВНУТРЕННЕГО И КРАЕВОГО АУДИТА ОБРАЗОВАТЕЛЬНОЙ ДЕЯТЕЛЬНОСТИ ПОУ</a:t>
            </a:r>
            <a:endParaRPr sz="1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65"/>
              </a:spcBef>
            </a:pPr>
            <a:endParaRPr sz="1300" dirty="0">
              <a:latin typeface="Microsoft Sans Serif"/>
              <a:cs typeface="Microsoft Sans Serif"/>
            </a:endParaRPr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4400" y="5393838"/>
            <a:ext cx="2532380" cy="1308628"/>
          </a:xfrm>
          <a:prstGeom prst="rect">
            <a:avLst/>
          </a:prstGeom>
        </p:spPr>
      </p:pic>
      <p:sp>
        <p:nvSpPr>
          <p:cNvPr id="29" name="object 21"/>
          <p:cNvSpPr txBox="1"/>
          <p:nvPr/>
        </p:nvSpPr>
        <p:spPr>
          <a:xfrm>
            <a:off x="1530413" y="5483564"/>
            <a:ext cx="21539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spc="-1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АУДИТ ОПОП (18.02-18.03)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30" name="object 21"/>
          <p:cNvSpPr txBox="1"/>
          <p:nvPr/>
        </p:nvSpPr>
        <p:spPr>
          <a:xfrm>
            <a:off x="9843515" y="6090119"/>
            <a:ext cx="2153920" cy="6123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spc="-1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КОНКУРС МЕТОДИЧЕСКИХ СЛУЖБ (1.03-16.05)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31" name="object 21"/>
          <p:cNvSpPr txBox="1"/>
          <p:nvPr/>
        </p:nvSpPr>
        <p:spPr>
          <a:xfrm>
            <a:off x="9801100" y="3774995"/>
            <a:ext cx="2333750" cy="24897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Коваль В.М. методист КГА ПОУ «СИЭК»;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latin typeface="Microsoft Sans Serif"/>
                <a:cs typeface="Microsoft Sans Serif"/>
              </a:rPr>
              <a:t>Масюк С.С. Старший методист КГА ПОУ «</a:t>
            </a:r>
            <a:r>
              <a:rPr lang="ru-RU" sz="1300" dirty="0" err="1" smtClean="0">
                <a:latin typeface="Microsoft Sans Serif"/>
                <a:cs typeface="Microsoft Sans Serif"/>
              </a:rPr>
              <a:t>ПКЭиС</a:t>
            </a:r>
            <a:r>
              <a:rPr lang="ru-RU" sz="1300" dirty="0" smtClean="0">
                <a:latin typeface="Microsoft Sans Serif"/>
                <a:cs typeface="Microsoft Sans Serif"/>
              </a:rPr>
              <a:t>»;</a:t>
            </a:r>
          </a:p>
          <a:p>
            <a:pPr marL="12700">
              <a:spcBef>
                <a:spcPts val="95"/>
              </a:spcBef>
            </a:pP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Николайчук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 Н.А., методист КГА ПОУ «КТИС»;</a:t>
            </a:r>
          </a:p>
          <a:p>
            <a:pPr marL="12700">
              <a:spcBef>
                <a:spcPts val="95"/>
              </a:spcBef>
            </a:pPr>
            <a:r>
              <a:rPr lang="ru-RU" sz="1300" dirty="0" err="1" smtClean="0">
                <a:solidFill>
                  <a:srgbClr val="171717"/>
                </a:solidFill>
                <a:latin typeface="Microsoft Sans Serif"/>
                <a:cs typeface="Microsoft Sans Serif"/>
              </a:rPr>
              <a:t>Галков</a:t>
            </a: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 И.С., преподаватель КГА ПОУ «СПК», победитель РЭ  ВК «Мастер года» 2023г</a:t>
            </a:r>
            <a:endParaRPr lang="ru-RU" sz="1300" dirty="0" smtClean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ru-RU" sz="1300" dirty="0" smtClean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ru-RU" sz="1300" spc="-10" dirty="0">
              <a:solidFill>
                <a:srgbClr val="171717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32" name="object 21"/>
          <p:cNvSpPr txBox="1"/>
          <p:nvPr/>
        </p:nvSpPr>
        <p:spPr>
          <a:xfrm>
            <a:off x="7367650" y="5928153"/>
            <a:ext cx="2153920" cy="6123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spc="-1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РАЗРАБОТКА ЧЕК- ЛИСТОВ (сайт, карта отчетности)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33" name="object 16"/>
          <p:cNvSpPr txBox="1"/>
          <p:nvPr/>
        </p:nvSpPr>
        <p:spPr>
          <a:xfrm>
            <a:off x="4279587" y="4981546"/>
            <a:ext cx="2362708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300" dirty="0" smtClean="0">
                <a:solidFill>
                  <a:srgbClr val="171717"/>
                </a:solidFill>
                <a:latin typeface="Microsoft Sans Serif"/>
                <a:cs typeface="Microsoft Sans Serif"/>
              </a:rPr>
              <a:t>МЕТОДИЧЕСКИЙ ИНТЕНСИВ 13-14.11</a:t>
            </a:r>
            <a:endParaRPr sz="13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11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265" dirty="0"/>
              <a:t>РУМО</a:t>
            </a:r>
            <a:r>
              <a:rPr spc="-120" dirty="0"/>
              <a:t> </a:t>
            </a:r>
            <a:r>
              <a:rPr spc="120" dirty="0"/>
              <a:t>«Проектирование</a:t>
            </a:r>
            <a:r>
              <a:rPr spc="-155" dirty="0"/>
              <a:t> </a:t>
            </a:r>
            <a:r>
              <a:rPr spc="130" dirty="0"/>
              <a:t>и</a:t>
            </a:r>
            <a:r>
              <a:rPr spc="-105" dirty="0"/>
              <a:t> </a:t>
            </a:r>
            <a:r>
              <a:rPr spc="165" dirty="0"/>
              <a:t>реализация</a:t>
            </a:r>
            <a:r>
              <a:rPr spc="-140" dirty="0"/>
              <a:t> </a:t>
            </a:r>
            <a:r>
              <a:rPr spc="110" dirty="0"/>
              <a:t>основных</a:t>
            </a:r>
            <a:r>
              <a:rPr spc="-110" dirty="0"/>
              <a:t> </a:t>
            </a:r>
            <a:r>
              <a:rPr spc="95" dirty="0"/>
              <a:t>образовательных </a:t>
            </a:r>
            <a:r>
              <a:rPr spc="290" dirty="0"/>
              <a:t>программ</a:t>
            </a:r>
          </a:p>
        </p:txBody>
      </p:sp>
      <p:sp>
        <p:nvSpPr>
          <p:cNvPr id="4" name="object 4"/>
          <p:cNvSpPr/>
          <p:nvPr/>
        </p:nvSpPr>
        <p:spPr>
          <a:xfrm>
            <a:off x="670029" y="2590800"/>
            <a:ext cx="11189970" cy="2895600"/>
          </a:xfrm>
          <a:custGeom>
            <a:avLst/>
            <a:gdLst/>
            <a:ahLst/>
            <a:cxnLst/>
            <a:rect l="l" t="t" r="r" b="b"/>
            <a:pathLst>
              <a:path w="11189970" h="1766570">
                <a:moveTo>
                  <a:pt x="11189957" y="0"/>
                </a:moveTo>
                <a:lnTo>
                  <a:pt x="4051" y="0"/>
                </a:lnTo>
                <a:lnTo>
                  <a:pt x="4051" y="105930"/>
                </a:lnTo>
                <a:lnTo>
                  <a:pt x="0" y="105930"/>
                </a:lnTo>
                <a:lnTo>
                  <a:pt x="0" y="1766062"/>
                </a:lnTo>
                <a:lnTo>
                  <a:pt x="11185893" y="1766062"/>
                </a:lnTo>
                <a:lnTo>
                  <a:pt x="11185893" y="1660144"/>
                </a:lnTo>
                <a:lnTo>
                  <a:pt x="11189957" y="1660144"/>
                </a:lnTo>
                <a:lnTo>
                  <a:pt x="11189957" y="0"/>
                </a:lnTo>
                <a:close/>
              </a:path>
            </a:pathLst>
          </a:custGeom>
          <a:solidFill>
            <a:srgbClr val="E23C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0029" y="2942242"/>
            <a:ext cx="11189970" cy="260744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2959735" marR="2971165" algn="ctr">
              <a:lnSpc>
                <a:spcPct val="104400"/>
              </a:lnSpc>
            </a:pPr>
            <a:r>
              <a:rPr lang="ru-RU" sz="2000" spc="130" dirty="0" smtClean="0">
                <a:solidFill>
                  <a:srgbClr val="FFFFFF"/>
                </a:solidFill>
                <a:latin typeface="Tahoma"/>
                <a:cs typeface="Tahoma"/>
              </a:rPr>
              <a:t>Методические рекомендации по проектированию ОПОП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2000" spc="130" dirty="0" smtClean="0">
                <a:solidFill>
                  <a:srgbClr val="FFFFFF"/>
                </a:solidFill>
                <a:latin typeface="Tahoma"/>
                <a:cs typeface="Tahoma"/>
              </a:rPr>
              <a:t>Л</a:t>
            </a:r>
            <a:r>
              <a:rPr lang="ru-RU" sz="2000" spc="130" dirty="0" smtClean="0">
                <a:solidFill>
                  <a:srgbClr val="FFFFFF"/>
                </a:solidFill>
                <a:latin typeface="Tahoma"/>
                <a:cs typeface="Tahoma"/>
              </a:rPr>
              <a:t>учшие практики организации работы методических служб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2000" spc="170" dirty="0" smtClean="0">
                <a:solidFill>
                  <a:srgbClr val="FFFFFF"/>
                </a:solidFill>
                <a:latin typeface="Tahoma"/>
                <a:cs typeface="Tahoma"/>
              </a:rPr>
              <a:t>Результаты аудита (индивидуальные </a:t>
            </a:r>
          </a:p>
          <a:p>
            <a:pPr marL="2959735" marR="2971165" algn="ctr">
              <a:lnSpc>
                <a:spcPct val="104400"/>
              </a:lnSpc>
            </a:pPr>
            <a:r>
              <a:rPr lang="ru-RU" sz="2000" spc="170" dirty="0" smtClean="0">
                <a:solidFill>
                  <a:srgbClr val="FFFFFF"/>
                </a:solidFill>
                <a:latin typeface="Tahoma"/>
                <a:cs typeface="Tahoma"/>
              </a:rPr>
              <a:t>показатели)</a:t>
            </a:r>
          </a:p>
          <a:p>
            <a:pPr marL="2959735" marR="2971165" algn="ctr">
              <a:lnSpc>
                <a:spcPct val="104400"/>
              </a:lnSpc>
            </a:pPr>
            <a:endParaRPr sz="180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99674" y="3794035"/>
            <a:ext cx="4567047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7600" marR="5080" indent="-1104900">
              <a:lnSpc>
                <a:spcPct val="100000"/>
              </a:lnSpc>
              <a:spcBef>
                <a:spcPts val="100"/>
              </a:spcBef>
            </a:pPr>
            <a:endParaRPr lang="ru-RU" spc="170" dirty="0">
              <a:solidFill>
                <a:srgbClr val="FFFFFF"/>
              </a:solidFill>
              <a:latin typeface="Tahoma"/>
              <a:cs typeface="Tahoma"/>
            </a:endParaRPr>
          </a:p>
          <a:p>
            <a:pPr marL="1117600" marR="5080" indent="-11049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31248" y="5336057"/>
            <a:ext cx="2532379" cy="13820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3097</TotalTime>
  <Words>520</Words>
  <Application>Microsoft Office PowerPoint</Application>
  <PresentationFormat>Произвольный</PresentationFormat>
  <Paragraphs>68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Презентация PowerPoint</vt:lpstr>
      <vt:lpstr>Презентация PowerPoint</vt:lpstr>
      <vt:lpstr>Тематика заседаний РУМО «Проектирование и реализация основных образовательных программ»</vt:lpstr>
      <vt:lpstr>Презентация PowerPoint</vt:lpstr>
      <vt:lpstr>РУМО «Проектирование и реализация основных образовательных программ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РУМО «Проектирование и реализация основных образовательных программ»</dc:title>
  <dc:creator>Admin</dc:creator>
  <cp:lastModifiedBy>КТИС-2</cp:lastModifiedBy>
  <cp:revision>14</cp:revision>
  <dcterms:created xsi:type="dcterms:W3CDTF">2026-04-24T03:49:35Z</dcterms:created>
  <dcterms:modified xsi:type="dcterms:W3CDTF">2026-04-29T05:13:40Z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2026-04-24T00:00:00Z</vt:filetime>
  </property>
  <property fmtid="{D5CDD505-2E9C-101B-9397-08002B2CF9AE}" pid="5" name="Producer">
    <vt:lpwstr>Microsoft® PowerPoint® 2010</vt:lpwstr>
  </property>
</Properties>
</file>