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5143500" cy="9144000"/>
  <p:defaultTextStyle>
    <a:defPPr>
      <a:defRPr lang="ru-RU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12" d="100"/>
          <a:sy n="112" d="100"/>
        </p:scale>
        <p:origin x="372" y="102"/>
      </p:cViewPr>
      <p:guideLst>
        <p:guide pos="162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								<Relationships xmlns="http://schemas.openxmlformats.org/package/2006/relationships">								<Relationship Id="rId1" Type="http://schemas.openxmlformats.org/officeDocument/2006/relationships/theme" Target="../theme/theme0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419729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4891971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82F153-3F37-0F45-9E97-73ACFA13230C}" type="datetimeFigureOut">
              <a:rPr lang="en-US"/>
              <a:t>5/7/2026</a:t>
            </a:fld>
            <a:endParaRPr lang="en-US"/>
          </a:p>
        </p:txBody>
      </p:sp>
      <p:sp>
        <p:nvSpPr>
          <p:cNvPr id="143483782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68911869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58402231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78105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925730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9793482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4348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08301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503814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86788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631833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9606351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593542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946761-C452-750A-314B-6E46306BF1F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830370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130962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3819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8580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880935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07543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641636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227744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99633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981227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669979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423908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762510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103348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790994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76035F-7978-69E9-99F2-B3D7AF84868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582814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7123766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32375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923883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959778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57148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971246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918314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69542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929536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255486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• Сотрудничество с индустриальными партнёрами — это основа качественной подготовки специалистов • Партнёрство даёт доступ к реальным производственным условиям и актуальным профессиональным стандартам</a:t>
            </a:r>
            <a:br>
              <a:rPr lang="en-US"/>
            </a:br>
            <a:br>
              <a:rPr lang="en-US"/>
            </a:br>
            <a:r>
              <a:rPr lang="en-US"/>
              <a:t>Доступ к профессиональной среде: • Ведущие рестораны и гостиничные комплексы предоставляют площадки для практических тренировок • Условия максимально приближены к реальным конкурсным сценариям • Студенты получают опыт работы с профессиональным оборудованием и в настоящих производственных условиях</a:t>
            </a:r>
            <a:br>
              <a:rPr lang="en-US"/>
            </a:br>
            <a:br>
              <a:rPr lang="en-US"/>
            </a:br>
            <a:r>
              <a:rPr lang="en-US"/>
              <a:t>Наставничество от практиков: • Шеф-повара и технологи ведущих предприятий работают наставниками с конкурсантами • Передают актуальные технологии и методы • Воспитывают профессиональную культуру и стандарты отрасли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8284604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587579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66108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389505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986493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4220914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07549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8609940" name="Shape 1058"/>
          <p:cNvSpPr>
            <a:spLocks noChangeArrowheads="1" noGrp="1"/>
          </p:cNvSpPr>
          <p:nvPr userDrawn="1"/>
        </p:nvSpPr>
        <p:spPr bwMode="auto">
          <a:xfrm>
            <a:off x="6165742" y="0"/>
            <a:ext cx="2978254" cy="514309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88916613" name="Shape 1102"/>
          <p:cNvSpPr>
            <a:spLocks noChangeArrowheads="1" noGrp="1"/>
          </p:cNvSpPr>
          <p:nvPr userDrawn="1"/>
        </p:nvSpPr>
        <p:spPr bwMode="auto">
          <a:xfrm>
            <a:off x="6300191" y="2517606"/>
            <a:ext cx="142875" cy="108933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772821562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6661044" y="1948455"/>
            <a:ext cx="2231163" cy="124618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1820987399" name="Title 1"/>
          <p:cNvSpPr>
            <a:spLocks noGrp="1"/>
          </p:cNvSpPr>
          <p:nvPr>
            <p:ph type="title"/>
          </p:nvPr>
        </p:nvSpPr>
        <p:spPr bwMode="auto">
          <a:xfrm>
            <a:off x="467546" y="1926817"/>
            <a:ext cx="5537438" cy="124051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99210635" name="Date Placeholder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546057993" name="Footer Placeholder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09920332" name="Slide Number Placeholder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911812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087238277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88217483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132123451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879695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441099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81"/>
            <a:ext cx="2057400" cy="4376736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93117605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81"/>
            <a:ext cx="6019799" cy="4376736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9568802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207546821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8610391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91264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85355762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59777813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5046480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569098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6285087" name="Title 1"/>
          <p:cNvSpPr>
            <a:spLocks noGrp="1"/>
          </p:cNvSpPr>
          <p:nvPr>
            <p:ph type="title"/>
          </p:nvPr>
        </p:nvSpPr>
        <p:spPr bwMode="auto">
          <a:xfrm>
            <a:off x="722313" y="3305178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06107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180037"/>
            <a:ext cx="7772400" cy="1125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2427728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132258630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6158409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915201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11558" y="1196578"/>
            <a:ext cx="3884239" cy="3386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04315102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199" y="1196578"/>
            <a:ext cx="3884239" cy="3386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45613925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162649909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0265143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201669889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38524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558" y="1151334"/>
            <a:ext cx="3885827" cy="4798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64971371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1558" y="1631155"/>
            <a:ext cx="388582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06583893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32" y="1151334"/>
            <a:ext cx="3887407" cy="4798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697522584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32" y="1631155"/>
            <a:ext cx="388740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36651385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378948404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052016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860343604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768195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07933625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36593645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0744070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1019948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201089442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5699621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6975036" name="Title 1"/>
          <p:cNvSpPr>
            <a:spLocks noGrp="1"/>
          </p:cNvSpPr>
          <p:nvPr>
            <p:ph type="title"/>
          </p:nvPr>
        </p:nvSpPr>
        <p:spPr bwMode="auto">
          <a:xfrm>
            <a:off x="457207" y="204790"/>
            <a:ext cx="3008313" cy="871536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35593293" name="Content Placeholder 2"/>
          <p:cNvSpPr>
            <a:spLocks noGrp="1"/>
          </p:cNvSpPr>
          <p:nvPr>
            <p:ph idx="1"/>
          </p:nvPr>
        </p:nvSpPr>
        <p:spPr bwMode="auto">
          <a:xfrm>
            <a:off x="3575049" y="204787"/>
            <a:ext cx="5111749" cy="438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99295452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7" y="1076328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55929813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51640432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4839694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948848" name="Title 1"/>
          <p:cNvSpPr>
            <a:spLocks noGrp="1"/>
          </p:cNvSpPr>
          <p:nvPr>
            <p:ph type="title"/>
          </p:nvPr>
        </p:nvSpPr>
        <p:spPr bwMode="auto">
          <a:xfrm>
            <a:off x="611558" y="3600452"/>
            <a:ext cx="7920879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709349961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11558" y="459583"/>
            <a:ext cx="7920879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29890760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11558" y="4025502"/>
            <a:ext cx="7920879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63484048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130222653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549072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654797" name="Shape 1100"/>
          <p:cNvSpPr>
            <a:spLocks noChangeArrowheads="1" noGrp="1"/>
          </p:cNvSpPr>
          <p:nvPr userDrawn="1"/>
        </p:nvSpPr>
        <p:spPr bwMode="auto">
          <a:xfrm>
            <a:off x="2751" y="202"/>
            <a:ext cx="9138495" cy="5143095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fill="norm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09075984" name="Shape 1103"/>
          <p:cNvSpPr>
            <a:spLocks noChangeArrowheads="1" noGrp="1"/>
          </p:cNvSpPr>
          <p:nvPr userDrawn="1"/>
        </p:nvSpPr>
        <p:spPr bwMode="auto">
          <a:xfrm>
            <a:off x="137373" y="76313"/>
            <a:ext cx="5842210" cy="439341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06194637" name="Shape 1104"/>
          <p:cNvSpPr>
            <a:spLocks noChangeArrowheads="1" noGrp="1"/>
          </p:cNvSpPr>
          <p:nvPr userDrawn="1"/>
        </p:nvSpPr>
        <p:spPr bwMode="auto">
          <a:xfrm>
            <a:off x="183728" y="97742"/>
            <a:ext cx="5707802" cy="42925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27931120" name="Shape 1105"/>
          <p:cNvSpPr>
            <a:spLocks noChangeArrowheads="1" noGrp="1"/>
          </p:cNvSpPr>
          <p:nvPr userDrawn="1"/>
        </p:nvSpPr>
        <p:spPr bwMode="auto">
          <a:xfrm>
            <a:off x="229869" y="119290"/>
            <a:ext cx="5573817" cy="419162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2396850" name="Shape 1106"/>
          <p:cNvSpPr>
            <a:spLocks noChangeArrowheads="1" noGrp="1"/>
          </p:cNvSpPr>
          <p:nvPr userDrawn="1"/>
        </p:nvSpPr>
        <p:spPr bwMode="auto">
          <a:xfrm>
            <a:off x="276015" y="140841"/>
            <a:ext cx="5439620" cy="4090783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1007941" name="Shape 1107"/>
          <p:cNvSpPr>
            <a:spLocks noChangeArrowheads="1" noGrp="1"/>
          </p:cNvSpPr>
          <p:nvPr userDrawn="1"/>
        </p:nvSpPr>
        <p:spPr bwMode="auto">
          <a:xfrm>
            <a:off x="322155" y="162270"/>
            <a:ext cx="5305635" cy="3989946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19682721" name="Shape 1108"/>
          <p:cNvSpPr>
            <a:spLocks noChangeArrowheads="1" noGrp="1"/>
          </p:cNvSpPr>
          <p:nvPr userDrawn="1"/>
        </p:nvSpPr>
        <p:spPr bwMode="auto">
          <a:xfrm>
            <a:off x="368510" y="183817"/>
            <a:ext cx="5171227" cy="388898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14682212" name="Shape 1109"/>
          <p:cNvSpPr>
            <a:spLocks noChangeArrowheads="1" noGrp="1"/>
          </p:cNvSpPr>
          <p:nvPr userDrawn="1"/>
        </p:nvSpPr>
        <p:spPr bwMode="auto">
          <a:xfrm>
            <a:off x="414657" y="205364"/>
            <a:ext cx="5037030" cy="378803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75659046" name="Shape 1110"/>
          <p:cNvSpPr>
            <a:spLocks noChangeArrowheads="1" noGrp="1"/>
          </p:cNvSpPr>
          <p:nvPr userDrawn="1"/>
        </p:nvSpPr>
        <p:spPr bwMode="auto">
          <a:xfrm>
            <a:off x="460797" y="226796"/>
            <a:ext cx="4903045" cy="368719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04416519" name="Shape 1111"/>
          <p:cNvSpPr>
            <a:spLocks noChangeArrowheads="1" noGrp="1"/>
          </p:cNvSpPr>
          <p:nvPr userDrawn="1"/>
        </p:nvSpPr>
        <p:spPr bwMode="auto">
          <a:xfrm>
            <a:off x="507152" y="248346"/>
            <a:ext cx="4768637" cy="358623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9547571" name="Shape 1112"/>
          <p:cNvSpPr>
            <a:spLocks noChangeArrowheads="1" noGrp="1"/>
          </p:cNvSpPr>
          <p:nvPr userDrawn="1"/>
        </p:nvSpPr>
        <p:spPr bwMode="auto">
          <a:xfrm>
            <a:off x="553298" y="269892"/>
            <a:ext cx="4634440" cy="348527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8641027" name="Shape 1113"/>
          <p:cNvSpPr>
            <a:spLocks noChangeArrowheads="1" noGrp="1"/>
          </p:cNvSpPr>
          <p:nvPr userDrawn="1"/>
        </p:nvSpPr>
        <p:spPr bwMode="auto">
          <a:xfrm>
            <a:off x="599439" y="291442"/>
            <a:ext cx="4500455" cy="338432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77265718" name="Shape 1114"/>
          <p:cNvSpPr>
            <a:spLocks noChangeArrowheads="1" noGrp="1"/>
          </p:cNvSpPr>
          <p:nvPr userDrawn="1"/>
        </p:nvSpPr>
        <p:spPr bwMode="auto">
          <a:xfrm>
            <a:off x="645582" y="312872"/>
            <a:ext cx="4366260" cy="328348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44660695" name="Shape 1115"/>
          <p:cNvSpPr>
            <a:spLocks noChangeArrowheads="1" noGrp="1"/>
          </p:cNvSpPr>
          <p:nvPr userDrawn="1"/>
        </p:nvSpPr>
        <p:spPr bwMode="auto">
          <a:xfrm>
            <a:off x="691940" y="334420"/>
            <a:ext cx="4232062" cy="3182646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51284004" name="Shape 1116"/>
          <p:cNvSpPr>
            <a:spLocks noChangeArrowheads="1" noGrp="1"/>
          </p:cNvSpPr>
          <p:nvPr userDrawn="1"/>
        </p:nvSpPr>
        <p:spPr bwMode="auto">
          <a:xfrm>
            <a:off x="738081" y="355968"/>
            <a:ext cx="4097865" cy="30816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23604016" name="Shape 1117"/>
          <p:cNvSpPr>
            <a:spLocks noChangeArrowheads="1" noGrp="1"/>
          </p:cNvSpPr>
          <p:nvPr userDrawn="1"/>
        </p:nvSpPr>
        <p:spPr bwMode="auto">
          <a:xfrm>
            <a:off x="784224" y="377397"/>
            <a:ext cx="3963669" cy="298085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47092633" name="Shape 1118"/>
          <p:cNvSpPr>
            <a:spLocks noChangeArrowheads="1" noGrp="1"/>
          </p:cNvSpPr>
          <p:nvPr userDrawn="1"/>
        </p:nvSpPr>
        <p:spPr bwMode="auto">
          <a:xfrm>
            <a:off x="830583" y="398947"/>
            <a:ext cx="3829473" cy="287989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85762319" name="Shape 1119"/>
          <p:cNvSpPr>
            <a:spLocks noChangeArrowheads="1" noGrp="1"/>
          </p:cNvSpPr>
          <p:nvPr userDrawn="1"/>
        </p:nvSpPr>
        <p:spPr bwMode="auto">
          <a:xfrm>
            <a:off x="876722" y="420494"/>
            <a:ext cx="3695275" cy="277893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60024711" name="Shape 1120"/>
          <p:cNvSpPr>
            <a:spLocks noChangeArrowheads="1" noGrp="1"/>
          </p:cNvSpPr>
          <p:nvPr userDrawn="1"/>
        </p:nvSpPr>
        <p:spPr bwMode="auto">
          <a:xfrm>
            <a:off x="1517440" y="3812319"/>
            <a:ext cx="886458" cy="666696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46887479" name="Shape 1121"/>
          <p:cNvSpPr>
            <a:spLocks noChangeArrowheads="1" noGrp="1"/>
          </p:cNvSpPr>
          <p:nvPr userDrawn="1"/>
        </p:nvSpPr>
        <p:spPr bwMode="auto">
          <a:xfrm>
            <a:off x="2138256" y="3386823"/>
            <a:ext cx="1401867" cy="10542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39528749" name="Shape 1124"/>
          <p:cNvSpPr>
            <a:spLocks noChangeArrowheads="1" noGrp="1"/>
          </p:cNvSpPr>
          <p:nvPr userDrawn="1"/>
        </p:nvSpPr>
        <p:spPr bwMode="auto">
          <a:xfrm>
            <a:off x="2278379" y="3343369"/>
            <a:ext cx="626955" cy="47156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22485620" name="Shape 1125"/>
          <p:cNvSpPr>
            <a:spLocks noChangeArrowheads="1" noGrp="1"/>
          </p:cNvSpPr>
          <p:nvPr userDrawn="1"/>
        </p:nvSpPr>
        <p:spPr bwMode="auto">
          <a:xfrm>
            <a:off x="761999" y="3459803"/>
            <a:ext cx="514350" cy="386683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95354407" name="Shape 1138"/>
          <p:cNvSpPr>
            <a:spLocks noChangeArrowheads="1" noGrp="1"/>
          </p:cNvSpPr>
          <p:nvPr userDrawn="1"/>
        </p:nvSpPr>
        <p:spPr bwMode="auto">
          <a:xfrm>
            <a:off x="1733553" y="3279675"/>
            <a:ext cx="597322" cy="449186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69928509" name="Shape 1139"/>
          <p:cNvSpPr>
            <a:spLocks noChangeArrowheads="1" noGrp="1"/>
          </p:cNvSpPr>
          <p:nvPr userDrawn="1"/>
        </p:nvSpPr>
        <p:spPr bwMode="auto">
          <a:xfrm>
            <a:off x="1236348" y="3546831"/>
            <a:ext cx="566631" cy="4260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40265606" name="Shape 1140"/>
          <p:cNvSpPr>
            <a:spLocks noChangeArrowheads="1" noGrp="1"/>
          </p:cNvSpPr>
          <p:nvPr userDrawn="1"/>
        </p:nvSpPr>
        <p:spPr bwMode="auto">
          <a:xfrm>
            <a:off x="1129875" y="4040307"/>
            <a:ext cx="564937" cy="42478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02139249" name="Shape 1141"/>
          <p:cNvSpPr>
            <a:spLocks noChangeArrowheads="1" noGrp="1"/>
          </p:cNvSpPr>
          <p:nvPr userDrawn="1"/>
        </p:nvSpPr>
        <p:spPr bwMode="auto">
          <a:xfrm>
            <a:off x="1777575" y="4391275"/>
            <a:ext cx="670135" cy="50395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03430659" name="Shape 1142"/>
          <p:cNvSpPr>
            <a:spLocks noChangeArrowheads="1" noGrp="1"/>
          </p:cNvSpPr>
          <p:nvPr userDrawn="1"/>
        </p:nvSpPr>
        <p:spPr bwMode="auto">
          <a:xfrm>
            <a:off x="1681482" y="4683361"/>
            <a:ext cx="516254" cy="3883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11562745" name="Shape 1143"/>
          <p:cNvSpPr>
            <a:spLocks noChangeArrowheads="1" noGrp="1"/>
          </p:cNvSpPr>
          <p:nvPr userDrawn="1"/>
        </p:nvSpPr>
        <p:spPr bwMode="auto">
          <a:xfrm>
            <a:off x="2697690" y="4473540"/>
            <a:ext cx="544829" cy="40966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05637401" name="Shape 1144"/>
          <p:cNvSpPr>
            <a:spLocks noChangeArrowheads="1" noGrp="1"/>
          </p:cNvSpPr>
          <p:nvPr userDrawn="1"/>
        </p:nvSpPr>
        <p:spPr bwMode="auto">
          <a:xfrm>
            <a:off x="2278382" y="4184002"/>
            <a:ext cx="733424" cy="551453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3648658" name="Shape 1147"/>
          <p:cNvSpPr>
            <a:spLocks noChangeArrowheads="1" noGrp="1"/>
          </p:cNvSpPr>
          <p:nvPr userDrawn="1"/>
        </p:nvSpPr>
        <p:spPr bwMode="auto">
          <a:xfrm>
            <a:off x="1957284" y="27621"/>
            <a:ext cx="564302" cy="424423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889880" name="Shape 1148"/>
          <p:cNvSpPr>
            <a:spLocks noChangeArrowheads="1" noGrp="1"/>
          </p:cNvSpPr>
          <p:nvPr userDrawn="1"/>
        </p:nvSpPr>
        <p:spPr bwMode="auto">
          <a:xfrm>
            <a:off x="1704129" y="26786"/>
            <a:ext cx="561550" cy="42228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127252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9439" y="1200152"/>
            <a:ext cx="7932999" cy="339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83145290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1558" y="4767264"/>
            <a:ext cx="2133599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>07.05.2026</a:t>
            </a:fld>
            <a:endParaRPr/>
          </a:p>
        </p:txBody>
      </p:sp>
      <p:sp>
        <p:nvSpPr>
          <p:cNvPr id="197808514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4767264"/>
            <a:ext cx="2895598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82458281" name="Title 1"/>
          <p:cNvSpPr>
            <a:spLocks noGrp="1"/>
          </p:cNvSpPr>
          <p:nvPr>
            <p:ph type="title"/>
          </p:nvPr>
        </p:nvSpPr>
        <p:spPr bwMode="auto">
          <a:xfrm>
            <a:off x="590871" y="205978"/>
            <a:ext cx="794156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63125396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44207" y="4767264"/>
            <a:ext cx="2088231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defTabSz="914400" rtl="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2322067" name="Image 0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2036845451" name="Text 0"/>
          <p:cNvSpPr/>
          <p:nvPr/>
        </p:nvSpPr>
        <p:spPr bwMode="auto">
          <a:xfrm>
            <a:off x="496118" y="1712863"/>
            <a:ext cx="4722762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49"/>
              </a:lnSpc>
              <a:buNone/>
              <a:defRPr/>
            </a:pPr>
            <a:r>
              <a:rPr lang="en-US" sz="2400">
                <a:solidFill>
                  <a:srgbClr val="74767D"/>
                </a:solidFill>
                <a:latin typeface="Montserrat Medium"/>
                <a:ea typeface="Montserrat Medium"/>
                <a:cs typeface="Montserrat Medium"/>
              </a:rPr>
              <a:t>Региональный этап чемпионата 2026</a:t>
            </a:r>
            <a:endParaRPr lang="en-US" sz="2400"/>
          </a:p>
        </p:txBody>
      </p:sp>
      <p:sp>
        <p:nvSpPr>
          <p:cNvPr id="730242883" name="Text 2"/>
          <p:cNvSpPr/>
          <p:nvPr/>
        </p:nvSpPr>
        <p:spPr bwMode="auto">
          <a:xfrm>
            <a:off x="496118" y="3033638"/>
            <a:ext cx="4722762" cy="396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Обзор ключевых результатов, опыта подготовки конкурсантов, партнёрского взаимодействия и развития педагогического трека</a:t>
            </a:r>
            <a:endParaRPr lang="en-US" sz="950"/>
          </a:p>
        </p:txBody>
      </p:sp>
      <p:sp>
        <p:nvSpPr>
          <p:cNvPr id="58715663" name=""/>
          <p:cNvSpPr txBox="1"/>
          <p:nvPr/>
        </p:nvSpPr>
        <p:spPr bwMode="auto">
          <a:xfrm rot="0" flipH="0" flipV="0">
            <a:off x="1375668" y="2487960"/>
            <a:ext cx="3197411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/>
              <a:t>Поварское и кондитерское дело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9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4582537" name="Text 0"/>
          <p:cNvSpPr/>
          <p:nvPr/>
        </p:nvSpPr>
        <p:spPr bwMode="auto">
          <a:xfrm>
            <a:off x="2214714" y="381371"/>
            <a:ext cx="4716010" cy="388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49"/>
              </a:lnSpc>
              <a:buNone/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Участники педагогического трека</a:t>
            </a:r>
            <a:endParaRPr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87515104" name="Text 1"/>
          <p:cNvSpPr/>
          <p:nvPr/>
        </p:nvSpPr>
        <p:spPr bwMode="auto">
          <a:xfrm>
            <a:off x="496118" y="954956"/>
            <a:ext cx="8151762" cy="396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Эти преподаватели и мастера производственного обучения стали движущей силой развития компетенций в своих образовательных учреждениях, применяя лучшие практики и методики чемпионатного движения.</a:t>
            </a:r>
            <a:endParaRPr lang="en-US" sz="950"/>
          </a:p>
        </p:txBody>
      </p:sp>
      <p:sp>
        <p:nvSpPr>
          <p:cNvPr id="562899699" name="Shape 2"/>
          <p:cNvSpPr/>
          <p:nvPr/>
        </p:nvSpPr>
        <p:spPr bwMode="auto">
          <a:xfrm>
            <a:off x="496118" y="1491407"/>
            <a:ext cx="8151762" cy="2734270"/>
          </a:xfrm>
          <a:prstGeom prst="roundRect">
            <a:avLst>
              <a:gd name="adj" fmla="val 4083"/>
            </a:avLst>
          </a:prstGeom>
          <a:noFill/>
          <a:ln w="19050">
            <a:solidFill>
              <a:schemeClr val="tx1">
                <a:alpha val="99999"/>
              </a:schemeClr>
            </a:solidFill>
            <a:prstDash val="solid"/>
          </a:ln>
        </p:spPr>
      </p:sp>
      <p:sp>
        <p:nvSpPr>
          <p:cNvPr id="829714320" name="Text 3"/>
          <p:cNvSpPr/>
          <p:nvPr/>
        </p:nvSpPr>
        <p:spPr bwMode="auto">
          <a:xfrm>
            <a:off x="1545472" y="1725884"/>
            <a:ext cx="842718" cy="301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ФИО педагога</a:t>
            </a:r>
            <a:endParaRPr lang="en-US" sz="950"/>
          </a:p>
        </p:txBody>
      </p:sp>
      <p:sp>
        <p:nvSpPr>
          <p:cNvPr id="1800222972" name="Text 4"/>
          <p:cNvSpPr/>
          <p:nvPr/>
        </p:nvSpPr>
        <p:spPr bwMode="auto">
          <a:xfrm>
            <a:off x="3561011" y="1575346"/>
            <a:ext cx="1753492" cy="396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Образовательная Организация</a:t>
            </a:r>
            <a:endParaRPr lang="en-US" sz="950"/>
          </a:p>
        </p:txBody>
      </p:sp>
      <p:sp>
        <p:nvSpPr>
          <p:cNvPr id="425156131" name="Text 5"/>
          <p:cNvSpPr/>
          <p:nvPr/>
        </p:nvSpPr>
        <p:spPr bwMode="auto">
          <a:xfrm>
            <a:off x="5885287" y="1725884"/>
            <a:ext cx="1021635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Набранный балл</a:t>
            </a:r>
            <a:endParaRPr lang="en-US" sz="950"/>
          </a:p>
        </p:txBody>
      </p:sp>
      <p:sp>
        <p:nvSpPr>
          <p:cNvPr id="1394580743" name="Text 6"/>
          <p:cNvSpPr/>
          <p:nvPr/>
        </p:nvSpPr>
        <p:spPr bwMode="auto">
          <a:xfrm>
            <a:off x="7780777" y="1725884"/>
            <a:ext cx="368199" cy="200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Место</a:t>
            </a:r>
            <a:r>
              <a:rPr lang="ru-RU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  </a:t>
            </a:r>
            <a:endParaRPr lang="en-US" sz="950"/>
          </a:p>
        </p:txBody>
      </p:sp>
      <p:sp>
        <p:nvSpPr>
          <p:cNvPr id="245051538" name="Text 7"/>
          <p:cNvSpPr/>
          <p:nvPr/>
        </p:nvSpPr>
        <p:spPr bwMode="auto">
          <a:xfrm>
            <a:off x="625003" y="2135385"/>
            <a:ext cx="2166305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Тетерятникова Людмила Анатольевна</a:t>
            </a:r>
            <a:endParaRPr lang="en-US" sz="950"/>
          </a:p>
        </p:txBody>
      </p:sp>
      <p:sp>
        <p:nvSpPr>
          <p:cNvPr id="715300489" name="Text 8"/>
          <p:cNvSpPr/>
          <p:nvPr/>
        </p:nvSpPr>
        <p:spPr bwMode="auto">
          <a:xfrm>
            <a:off x="3561010" y="2135385"/>
            <a:ext cx="86286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"ЛИК"</a:t>
            </a:r>
            <a:endParaRPr lang="en-US" sz="950"/>
          </a:p>
        </p:txBody>
      </p:sp>
      <p:sp>
        <p:nvSpPr>
          <p:cNvPr id="1165422242" name="Text 9"/>
          <p:cNvSpPr/>
          <p:nvPr/>
        </p:nvSpPr>
        <p:spPr bwMode="auto">
          <a:xfrm>
            <a:off x="6245150" y="2135385"/>
            <a:ext cx="302630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18,03</a:t>
            </a:r>
            <a:endParaRPr lang="en-US" sz="950"/>
          </a:p>
        </p:txBody>
      </p:sp>
      <p:sp>
        <p:nvSpPr>
          <p:cNvPr id="2146478676" name="Text 10"/>
          <p:cNvSpPr/>
          <p:nvPr/>
        </p:nvSpPr>
        <p:spPr bwMode="auto">
          <a:xfrm>
            <a:off x="7964876" y="2135385"/>
            <a:ext cx="6781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1</a:t>
            </a:r>
            <a:endParaRPr lang="en-US" sz="950"/>
          </a:p>
        </p:txBody>
      </p:sp>
      <p:sp>
        <p:nvSpPr>
          <p:cNvPr id="54734362" name="Text 11"/>
          <p:cNvSpPr/>
          <p:nvPr/>
        </p:nvSpPr>
        <p:spPr bwMode="auto">
          <a:xfrm>
            <a:off x="625003" y="2496963"/>
            <a:ext cx="1723010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Головко Людмила Васильевна</a:t>
            </a:r>
            <a:endParaRPr lang="en-US" sz="950"/>
          </a:p>
        </p:txBody>
      </p:sp>
      <p:sp>
        <p:nvSpPr>
          <p:cNvPr id="1691318520" name="Text 12"/>
          <p:cNvSpPr/>
          <p:nvPr/>
        </p:nvSpPr>
        <p:spPr bwMode="auto">
          <a:xfrm>
            <a:off x="3561010" y="2496963"/>
            <a:ext cx="944515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"КТИС"</a:t>
            </a:r>
            <a:endParaRPr lang="en-US" sz="950"/>
          </a:p>
        </p:txBody>
      </p:sp>
      <p:sp>
        <p:nvSpPr>
          <p:cNvPr id="70869587" name="Text 13"/>
          <p:cNvSpPr/>
          <p:nvPr/>
        </p:nvSpPr>
        <p:spPr bwMode="auto">
          <a:xfrm>
            <a:off x="6245150" y="2496963"/>
            <a:ext cx="302630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17,81</a:t>
            </a:r>
            <a:endParaRPr lang="en-US" sz="950"/>
          </a:p>
        </p:txBody>
      </p:sp>
      <p:sp>
        <p:nvSpPr>
          <p:cNvPr id="910226147" name="Text 14"/>
          <p:cNvSpPr/>
          <p:nvPr/>
        </p:nvSpPr>
        <p:spPr bwMode="auto">
          <a:xfrm>
            <a:off x="7964876" y="2496963"/>
            <a:ext cx="6781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2</a:t>
            </a:r>
            <a:endParaRPr lang="en-US" sz="950"/>
          </a:p>
        </p:txBody>
      </p:sp>
      <p:sp>
        <p:nvSpPr>
          <p:cNvPr id="831659454" name="Text 15"/>
          <p:cNvSpPr/>
          <p:nvPr/>
        </p:nvSpPr>
        <p:spPr bwMode="auto">
          <a:xfrm>
            <a:off x="625003" y="2858541"/>
            <a:ext cx="1493966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Козюкова Елена Олеговна</a:t>
            </a:r>
            <a:endParaRPr lang="en-US" sz="950"/>
          </a:p>
        </p:txBody>
      </p:sp>
      <p:sp>
        <p:nvSpPr>
          <p:cNvPr id="1356964880" name="Text 16"/>
          <p:cNvSpPr/>
          <p:nvPr/>
        </p:nvSpPr>
        <p:spPr bwMode="auto">
          <a:xfrm>
            <a:off x="3561010" y="2858541"/>
            <a:ext cx="870406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"ПИК"</a:t>
            </a:r>
            <a:endParaRPr lang="en-US" sz="950"/>
          </a:p>
        </p:txBody>
      </p:sp>
      <p:sp>
        <p:nvSpPr>
          <p:cNvPr id="1818214449" name="Text 17"/>
          <p:cNvSpPr/>
          <p:nvPr/>
        </p:nvSpPr>
        <p:spPr bwMode="auto">
          <a:xfrm>
            <a:off x="6245150" y="2858541"/>
            <a:ext cx="302630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17,68</a:t>
            </a:r>
            <a:endParaRPr lang="en-US" sz="950"/>
          </a:p>
        </p:txBody>
      </p:sp>
      <p:sp>
        <p:nvSpPr>
          <p:cNvPr id="245940917" name="Text 18"/>
          <p:cNvSpPr/>
          <p:nvPr/>
        </p:nvSpPr>
        <p:spPr bwMode="auto">
          <a:xfrm>
            <a:off x="7964876" y="2858541"/>
            <a:ext cx="6781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3</a:t>
            </a:r>
            <a:endParaRPr lang="en-US" sz="950"/>
          </a:p>
        </p:txBody>
      </p:sp>
      <p:sp>
        <p:nvSpPr>
          <p:cNvPr id="2120494154" name="Text 19"/>
          <p:cNvSpPr/>
          <p:nvPr/>
        </p:nvSpPr>
        <p:spPr bwMode="auto">
          <a:xfrm>
            <a:off x="625003" y="3220119"/>
            <a:ext cx="2073283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Перелыгина Оксана Константиновна</a:t>
            </a:r>
            <a:endParaRPr lang="en-US" sz="950"/>
          </a:p>
        </p:txBody>
      </p:sp>
      <p:sp>
        <p:nvSpPr>
          <p:cNvPr id="323819597" name="Text 20"/>
          <p:cNvSpPr/>
          <p:nvPr/>
        </p:nvSpPr>
        <p:spPr bwMode="auto">
          <a:xfrm>
            <a:off x="3561010" y="3220119"/>
            <a:ext cx="939096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"ДИТК"</a:t>
            </a:r>
            <a:endParaRPr lang="en-US" sz="950"/>
          </a:p>
        </p:txBody>
      </p:sp>
      <p:sp>
        <p:nvSpPr>
          <p:cNvPr id="1655388235" name="Text 21"/>
          <p:cNvSpPr/>
          <p:nvPr/>
        </p:nvSpPr>
        <p:spPr bwMode="auto">
          <a:xfrm>
            <a:off x="6245150" y="3220119"/>
            <a:ext cx="302630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17,34</a:t>
            </a:r>
            <a:endParaRPr lang="en-US" sz="950"/>
          </a:p>
        </p:txBody>
      </p:sp>
      <p:sp>
        <p:nvSpPr>
          <p:cNvPr id="1501459368" name="Text 22"/>
          <p:cNvSpPr/>
          <p:nvPr/>
        </p:nvSpPr>
        <p:spPr bwMode="auto">
          <a:xfrm>
            <a:off x="7964876" y="3220119"/>
            <a:ext cx="6781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4</a:t>
            </a:r>
            <a:endParaRPr lang="en-US" sz="950"/>
          </a:p>
        </p:txBody>
      </p:sp>
      <p:sp>
        <p:nvSpPr>
          <p:cNvPr id="137198280" name="Text 23"/>
          <p:cNvSpPr/>
          <p:nvPr/>
        </p:nvSpPr>
        <p:spPr bwMode="auto">
          <a:xfrm>
            <a:off x="625003" y="3581697"/>
            <a:ext cx="163852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Королёва Мария Алексеевна</a:t>
            </a:r>
            <a:endParaRPr lang="en-US" sz="950"/>
          </a:p>
        </p:txBody>
      </p:sp>
      <p:sp>
        <p:nvSpPr>
          <p:cNvPr id="956610610" name="Text 24"/>
          <p:cNvSpPr/>
          <p:nvPr/>
        </p:nvSpPr>
        <p:spPr bwMode="auto">
          <a:xfrm>
            <a:off x="3561010" y="3581697"/>
            <a:ext cx="944515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"КТИС"</a:t>
            </a:r>
            <a:endParaRPr lang="en-US" sz="950"/>
          </a:p>
        </p:txBody>
      </p:sp>
      <p:sp>
        <p:nvSpPr>
          <p:cNvPr id="1616777668" name="Text 25"/>
          <p:cNvSpPr/>
          <p:nvPr/>
        </p:nvSpPr>
        <p:spPr bwMode="auto">
          <a:xfrm>
            <a:off x="6245150" y="3581697"/>
            <a:ext cx="302630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16,05</a:t>
            </a:r>
            <a:endParaRPr lang="en-US" sz="950"/>
          </a:p>
        </p:txBody>
      </p:sp>
      <p:sp>
        <p:nvSpPr>
          <p:cNvPr id="1656432598" name="Text 26"/>
          <p:cNvSpPr/>
          <p:nvPr/>
        </p:nvSpPr>
        <p:spPr bwMode="auto">
          <a:xfrm>
            <a:off x="7964876" y="3581697"/>
            <a:ext cx="6781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5</a:t>
            </a:r>
            <a:endParaRPr lang="en-US" sz="950"/>
          </a:p>
        </p:txBody>
      </p:sp>
      <p:sp>
        <p:nvSpPr>
          <p:cNvPr id="1770270148" name="Text 27"/>
          <p:cNvSpPr/>
          <p:nvPr/>
        </p:nvSpPr>
        <p:spPr bwMode="auto">
          <a:xfrm>
            <a:off x="625003" y="3943275"/>
            <a:ext cx="1646775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Морозов Арсений Артёмович</a:t>
            </a:r>
            <a:endParaRPr lang="en-US" sz="950"/>
          </a:p>
        </p:txBody>
      </p:sp>
      <p:sp>
        <p:nvSpPr>
          <p:cNvPr id="1665508938" name="Text 28"/>
          <p:cNvSpPr/>
          <p:nvPr/>
        </p:nvSpPr>
        <p:spPr bwMode="auto">
          <a:xfrm>
            <a:off x="3561010" y="3943275"/>
            <a:ext cx="1085903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ФГБОУ ВО «ВВГУ»</a:t>
            </a:r>
            <a:endParaRPr lang="en-US" sz="950"/>
          </a:p>
        </p:txBody>
      </p:sp>
      <p:sp>
        <p:nvSpPr>
          <p:cNvPr id="441134750" name="Text 29"/>
          <p:cNvSpPr/>
          <p:nvPr/>
        </p:nvSpPr>
        <p:spPr bwMode="auto">
          <a:xfrm>
            <a:off x="6245150" y="3943275"/>
            <a:ext cx="302630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13,85</a:t>
            </a:r>
            <a:endParaRPr lang="en-US" sz="950"/>
          </a:p>
        </p:txBody>
      </p:sp>
      <p:sp>
        <p:nvSpPr>
          <p:cNvPr id="1596632894" name="Text 30"/>
          <p:cNvSpPr/>
          <p:nvPr/>
        </p:nvSpPr>
        <p:spPr bwMode="auto">
          <a:xfrm>
            <a:off x="7964876" y="3943275"/>
            <a:ext cx="6781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6</a:t>
            </a:r>
            <a:endParaRPr lang="en-US" sz="950"/>
          </a:p>
        </p:txBody>
      </p:sp>
      <p:sp>
        <p:nvSpPr>
          <p:cNvPr id="689694963" name="Text 31"/>
          <p:cNvSpPr/>
          <p:nvPr/>
        </p:nvSpPr>
        <p:spPr bwMode="auto">
          <a:xfrm>
            <a:off x="496118" y="4365203"/>
            <a:ext cx="8151762" cy="396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Благодаря их активному участию и обмену опытом, мы видим значительное улучшение качества подготовки молодых специалистов в сфере кулинарии.</a:t>
            </a:r>
            <a:endParaRPr lang="en-US" sz="950"/>
          </a:p>
        </p:txBody>
      </p:sp>
      <p:cxnSp>
        <p:nvCxnSpPr>
          <p:cNvPr id="101764029" name="Прямая соединительная линия 1770645205"/>
          <p:cNvCxnSpPr/>
          <p:nvPr/>
        </p:nvCxnSpPr>
        <p:spPr bwMode="auto">
          <a:xfrm>
            <a:off x="3401399" y="1495424"/>
            <a:ext cx="0" cy="273367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1943015" name="Прямая соединительная линия 272721971"/>
          <p:cNvCxnSpPr/>
          <p:nvPr/>
        </p:nvCxnSpPr>
        <p:spPr bwMode="auto">
          <a:xfrm>
            <a:off x="5411174" y="1495424"/>
            <a:ext cx="0" cy="273367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59447" name="Прямая соединительная линия 276111053"/>
          <p:cNvCxnSpPr/>
          <p:nvPr/>
        </p:nvCxnSpPr>
        <p:spPr bwMode="auto">
          <a:xfrm>
            <a:off x="7213803" y="1495424"/>
            <a:ext cx="50473" cy="273367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051486" name="Прямоугольник 2038967544"/>
          <p:cNvSpPr/>
          <p:nvPr/>
        </p:nvSpPr>
        <p:spPr bwMode="auto">
          <a:xfrm>
            <a:off x="486748" y="2366961"/>
            <a:ext cx="8143875" cy="409574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 w="12700" cap="flat" cmpd="sng" algn="ctr">
            <a:solidFill>
              <a:schemeClr val="tx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9950953" name="Прямоугольник 1199260771"/>
          <p:cNvSpPr/>
          <p:nvPr/>
        </p:nvSpPr>
        <p:spPr bwMode="auto">
          <a:xfrm>
            <a:off x="496118" y="2776537"/>
            <a:ext cx="8134505" cy="409574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396731" name="Прямоугольник 1309955333"/>
          <p:cNvSpPr/>
          <p:nvPr/>
        </p:nvSpPr>
        <p:spPr bwMode="auto">
          <a:xfrm>
            <a:off x="496118" y="3181348"/>
            <a:ext cx="8144030" cy="371474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53912" name="Прямоугольник 1299253885"/>
          <p:cNvSpPr/>
          <p:nvPr/>
        </p:nvSpPr>
        <p:spPr bwMode="auto">
          <a:xfrm>
            <a:off x="486749" y="3552824"/>
            <a:ext cx="8143875" cy="295274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8408214" name="Прямая соединительная линия 453409555"/>
          <p:cNvCxnSpPr/>
          <p:nvPr/>
        </p:nvCxnSpPr>
        <p:spPr bwMode="auto">
          <a:xfrm flipV="1">
            <a:off x="496118" y="2057400"/>
            <a:ext cx="817260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420104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400" b="0"/>
              <a:t>Кондитерское дело</a:t>
            </a:r>
            <a:endParaRPr/>
          </a:p>
        </p:txBody>
      </p:sp>
      <p:sp>
        <p:nvSpPr>
          <p:cNvPr id="2030297240" name="Объект 2"/>
          <p:cNvSpPr>
            <a:spLocks noGrp="1"/>
          </p:cNvSpPr>
          <p:nvPr>
            <p:ph idx="1"/>
          </p:nvPr>
        </p:nvSpPr>
        <p:spPr bwMode="auto">
          <a:xfrm>
            <a:off x="599438" y="991310"/>
            <a:ext cx="7932998" cy="403361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800"/>
              <a:t>В 20206 году в квалификационном отборе по компетенции Кондитерское дело принимали участи 11 колледжей:</a:t>
            </a:r>
            <a:endParaRPr/>
          </a:p>
          <a:p>
            <a:pPr>
              <a:defRPr/>
            </a:pPr>
            <a:r>
              <a:rPr lang="ru-RU" sz="1800"/>
              <a:t>КГА ПОУ «КТИС»</a:t>
            </a:r>
            <a:endParaRPr/>
          </a:p>
          <a:p>
            <a:pPr>
              <a:defRPr/>
            </a:pPr>
            <a:r>
              <a:rPr lang="ru-RU" sz="1800"/>
              <a:t>КГА ПОУ «ДВССК»;</a:t>
            </a:r>
            <a:endParaRPr/>
          </a:p>
          <a:p>
            <a:pPr>
              <a:defRPr/>
            </a:pPr>
            <a:r>
              <a:rPr lang="ru-RU" sz="1800"/>
              <a:t>КГА ПОУ «ПМК»;</a:t>
            </a:r>
            <a:endParaRPr/>
          </a:p>
          <a:p>
            <a:pPr>
              <a:defRPr/>
            </a:pPr>
            <a:r>
              <a:rPr lang="ru-RU" sz="1800"/>
              <a:t>КГА ПОУ «СИЭК»;</a:t>
            </a:r>
            <a:endParaRPr/>
          </a:p>
          <a:p>
            <a:pPr>
              <a:defRPr/>
            </a:pPr>
            <a:r>
              <a:rPr lang="ru-RU" sz="1800"/>
              <a:t>КГБ ПОУ «</a:t>
            </a:r>
            <a:r>
              <a:rPr lang="ru-RU" sz="1800"/>
              <a:t>ЛКТиТ</a:t>
            </a:r>
            <a:r>
              <a:rPr lang="ru-RU" sz="1800"/>
              <a:t>»;</a:t>
            </a:r>
            <a:endParaRPr/>
          </a:p>
          <a:p>
            <a:pPr>
              <a:defRPr/>
            </a:pPr>
            <a:r>
              <a:rPr lang="ru-RU" sz="1800"/>
              <a:t>КГА ПОУ «АТК»; </a:t>
            </a:r>
            <a:endParaRPr/>
          </a:p>
          <a:p>
            <a:pPr>
              <a:defRPr/>
            </a:pPr>
            <a:r>
              <a:rPr lang="ru-RU" sz="1800"/>
              <a:t>КГА ПОУ «УАПК»;</a:t>
            </a:r>
            <a:endParaRPr/>
          </a:p>
          <a:p>
            <a:pPr>
              <a:defRPr/>
            </a:pPr>
            <a:r>
              <a:rPr lang="ru-RU" sz="1800"/>
              <a:t>КГА ПОУ «УКТУ»;</a:t>
            </a:r>
            <a:endParaRPr/>
          </a:p>
          <a:p>
            <a:pPr>
              <a:defRPr/>
            </a:pPr>
            <a:r>
              <a:rPr lang="ru-RU" sz="1800"/>
              <a:t>КГА ПОУ «АКСИД»;</a:t>
            </a:r>
            <a:endParaRPr/>
          </a:p>
          <a:p>
            <a:pPr>
              <a:defRPr/>
            </a:pPr>
            <a:r>
              <a:rPr lang="ru-RU" sz="1800"/>
              <a:t>КГБ ПОУ «ПСК»;</a:t>
            </a:r>
            <a:endParaRPr/>
          </a:p>
          <a:p>
            <a:pPr>
              <a:defRPr/>
            </a:pPr>
            <a:r>
              <a:rPr lang="ru-RU" sz="1800"/>
              <a:t>ПОЧУ ВГКК «ПКС».</a:t>
            </a:r>
            <a:endParaRPr/>
          </a:p>
          <a:p>
            <a:pPr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0614392" name="Text 0"/>
          <p:cNvSpPr/>
          <p:nvPr/>
        </p:nvSpPr>
        <p:spPr bwMode="auto">
          <a:xfrm>
            <a:off x="496118" y="973038"/>
            <a:ext cx="8151762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49"/>
              </a:lnSpc>
              <a:buNone/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Результаты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регионального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этапа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чемпионата</a:t>
            </a: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по компетенции «Кондитерское дело»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(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Основные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)</a:t>
            </a:r>
            <a:endParaRPr lang="en-US" sz="2400"/>
          </a:p>
        </p:txBody>
      </p:sp>
      <p:sp>
        <p:nvSpPr>
          <p:cNvPr id="1099129603" name="Shape 1"/>
          <p:cNvSpPr/>
          <p:nvPr/>
        </p:nvSpPr>
        <p:spPr bwMode="auto">
          <a:xfrm>
            <a:off x="496118" y="2077714"/>
            <a:ext cx="8151762" cy="2174230"/>
          </a:xfrm>
          <a:prstGeom prst="roundRect">
            <a:avLst>
              <a:gd name="adj" fmla="val 5135"/>
            </a:avLst>
          </a:prstGeom>
          <a:noFill/>
          <a:ln w="4763">
            <a:solidFill>
              <a:srgbClr val="000000">
                <a:alpha val="7999"/>
              </a:srgbClr>
            </a:solidFill>
            <a:prstDash val="solid"/>
          </a:ln>
        </p:spPr>
      </p:sp>
      <p:sp>
        <p:nvSpPr>
          <p:cNvPr id="1736972635" name="Text 2"/>
          <p:cNvSpPr/>
          <p:nvPr/>
        </p:nvSpPr>
        <p:spPr bwMode="auto">
          <a:xfrm>
            <a:off x="1345018" y="2080095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ФИО </a:t>
            </a: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конкурсанта</a:t>
            </a:r>
            <a:endParaRPr lang="en-US" sz="950"/>
          </a:p>
        </p:txBody>
      </p:sp>
      <p:sp>
        <p:nvSpPr>
          <p:cNvPr id="1971108440" name="Text 3"/>
          <p:cNvSpPr/>
          <p:nvPr/>
        </p:nvSpPr>
        <p:spPr bwMode="auto">
          <a:xfrm>
            <a:off x="5516995" y="2077714"/>
            <a:ext cx="1021635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Набранный</a:t>
            </a: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 </a:t>
            </a: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балл</a:t>
            </a:r>
            <a:endParaRPr lang="en-US" sz="950"/>
          </a:p>
        </p:txBody>
      </p:sp>
      <p:sp>
        <p:nvSpPr>
          <p:cNvPr id="1276656933" name="Text 4"/>
          <p:cNvSpPr/>
          <p:nvPr/>
        </p:nvSpPr>
        <p:spPr bwMode="auto">
          <a:xfrm>
            <a:off x="7770934" y="2104787"/>
            <a:ext cx="368199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 </a:t>
            </a: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Место</a:t>
            </a:r>
            <a:endParaRPr lang="en-US" sz="950"/>
          </a:p>
        </p:txBody>
      </p:sp>
      <p:sp>
        <p:nvSpPr>
          <p:cNvPr id="489068494" name="Text 5"/>
          <p:cNvSpPr/>
          <p:nvPr/>
        </p:nvSpPr>
        <p:spPr bwMode="auto">
          <a:xfrm>
            <a:off x="651968" y="2441673"/>
            <a:ext cx="1740971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ru-RU" sz="1000">
                <a:solidFill>
                  <a:schemeClr val="tx1"/>
                </a:solidFill>
                <a:latin typeface="Arial"/>
                <a:ea typeface="Inter Light"/>
                <a:cs typeface="Arial"/>
              </a:rPr>
              <a:t>Глушкова Екатерина Вячеславовна </a:t>
            </a:r>
            <a:endParaRPr sz="1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58857066" name="Text 6"/>
          <p:cNvSpPr/>
          <p:nvPr/>
        </p:nvSpPr>
        <p:spPr bwMode="auto">
          <a:xfrm>
            <a:off x="5958436" y="2408234"/>
            <a:ext cx="38072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latin typeface="Inter Light"/>
              </a:rPr>
              <a:t>75,54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005685868" name="Text 7"/>
          <p:cNvSpPr/>
          <p:nvPr/>
        </p:nvSpPr>
        <p:spPr bwMode="auto">
          <a:xfrm flipH="1">
            <a:off x="7715585" y="2388720"/>
            <a:ext cx="432339" cy="18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1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767893372" name="Text 8"/>
          <p:cNvSpPr/>
          <p:nvPr/>
        </p:nvSpPr>
        <p:spPr bwMode="auto">
          <a:xfrm>
            <a:off x="624927" y="2719150"/>
            <a:ext cx="1898619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9"/>
              </a:lnSpc>
              <a:defRPr/>
            </a:pPr>
            <a:r>
              <a:rPr lang="ru-RU" sz="1000"/>
              <a:t>Добрякова</a:t>
            </a:r>
            <a:r>
              <a:rPr lang="ru-RU" sz="1000"/>
              <a:t> Полина Викторовна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537154023" name="Text 9"/>
          <p:cNvSpPr/>
          <p:nvPr/>
        </p:nvSpPr>
        <p:spPr bwMode="auto">
          <a:xfrm>
            <a:off x="6040945" y="2697867"/>
            <a:ext cx="269789" cy="181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66,8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318559236" name="Text 10"/>
          <p:cNvSpPr/>
          <p:nvPr/>
        </p:nvSpPr>
        <p:spPr bwMode="auto">
          <a:xfrm>
            <a:off x="7870048" y="2791866"/>
            <a:ext cx="67817" cy="202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2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60278320" name="Text 11"/>
          <p:cNvSpPr/>
          <p:nvPr/>
        </p:nvSpPr>
        <p:spPr bwMode="auto">
          <a:xfrm>
            <a:off x="624928" y="3425555"/>
            <a:ext cx="179505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9"/>
              </a:lnSpc>
              <a:defRPr/>
            </a:pPr>
            <a:r>
              <a:rPr lang="ru-RU" sz="1000"/>
              <a:t>Бердник Эльвира Викторовна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723796568" name="Text 12"/>
          <p:cNvSpPr/>
          <p:nvPr/>
        </p:nvSpPr>
        <p:spPr bwMode="auto">
          <a:xfrm>
            <a:off x="6040945" y="3064158"/>
            <a:ext cx="302630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51,01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993689206" name="Text 13"/>
          <p:cNvSpPr/>
          <p:nvPr/>
        </p:nvSpPr>
        <p:spPr bwMode="auto">
          <a:xfrm>
            <a:off x="7883516" y="3053348"/>
            <a:ext cx="67817" cy="201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3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406559039" name="Text 14"/>
          <p:cNvSpPr/>
          <p:nvPr/>
        </p:nvSpPr>
        <p:spPr bwMode="auto">
          <a:xfrm>
            <a:off x="624928" y="3787314"/>
            <a:ext cx="1912167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9"/>
              </a:lnSpc>
              <a:defRPr/>
            </a:pPr>
            <a:r>
              <a:rPr lang="ru-RU" sz="1000"/>
              <a:t>Кириллова Екатерина Викторовна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789464075" name="Text 15"/>
          <p:cNvSpPr/>
          <p:nvPr/>
        </p:nvSpPr>
        <p:spPr bwMode="auto">
          <a:xfrm>
            <a:off x="6040945" y="3476425"/>
            <a:ext cx="302630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50,13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38784911" name="Text 16"/>
          <p:cNvSpPr/>
          <p:nvPr/>
        </p:nvSpPr>
        <p:spPr bwMode="auto">
          <a:xfrm>
            <a:off x="7887534" y="3411079"/>
            <a:ext cx="67817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4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575275814" name="Text 17"/>
          <p:cNvSpPr/>
          <p:nvPr/>
        </p:nvSpPr>
        <p:spPr bwMode="auto">
          <a:xfrm>
            <a:off x="624927" y="3080343"/>
            <a:ext cx="1912166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9"/>
              </a:lnSpc>
              <a:defRPr/>
            </a:pPr>
            <a:r>
              <a:rPr lang="ru-RU" sz="1000"/>
              <a:t>Синцова Ирина Михайловна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243291687" name="Text 18"/>
          <p:cNvSpPr/>
          <p:nvPr/>
        </p:nvSpPr>
        <p:spPr bwMode="auto">
          <a:xfrm>
            <a:off x="6041589" y="3813771"/>
            <a:ext cx="302630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35,69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437018409" name="Text 19"/>
          <p:cNvSpPr/>
          <p:nvPr/>
        </p:nvSpPr>
        <p:spPr bwMode="auto">
          <a:xfrm>
            <a:off x="7873792" y="3805337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5</a:t>
            </a:r>
            <a:endParaRPr sz="950">
              <a:solidFill>
                <a:schemeClr val="tx1"/>
              </a:solidFill>
            </a:endParaRPr>
          </a:p>
        </p:txBody>
      </p:sp>
      <p:cxnSp>
        <p:nvCxnSpPr>
          <p:cNvPr id="71263570" name="Прямая соединительная линия 657375421"/>
          <p:cNvCxnSpPr/>
          <p:nvPr/>
        </p:nvCxnSpPr>
        <p:spPr bwMode="auto">
          <a:xfrm>
            <a:off x="3052512" y="2073518"/>
            <a:ext cx="0" cy="2013648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800672" name="Прямая соединительная линия 2142167189"/>
          <p:cNvCxnSpPr/>
          <p:nvPr/>
        </p:nvCxnSpPr>
        <p:spPr bwMode="auto">
          <a:xfrm>
            <a:off x="7186969" y="2058320"/>
            <a:ext cx="0" cy="2013648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3555849" name="Прямая соединительная линия 1021536122"/>
          <p:cNvCxnSpPr/>
          <p:nvPr/>
        </p:nvCxnSpPr>
        <p:spPr bwMode="auto">
          <a:xfrm>
            <a:off x="581999" y="2651986"/>
            <a:ext cx="806588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5408472" name="Прямая соединительная линия 74766881"/>
          <p:cNvCxnSpPr/>
          <p:nvPr/>
        </p:nvCxnSpPr>
        <p:spPr bwMode="auto">
          <a:xfrm>
            <a:off x="496118" y="3004592"/>
            <a:ext cx="8086724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6822876" name="Прямая соединительная линия 1729856458"/>
          <p:cNvCxnSpPr/>
          <p:nvPr/>
        </p:nvCxnSpPr>
        <p:spPr bwMode="auto">
          <a:xfrm>
            <a:off x="562949" y="3361964"/>
            <a:ext cx="8084931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898783" name="Прямая соединительная линия 1458439943"/>
          <p:cNvCxnSpPr/>
          <p:nvPr/>
        </p:nvCxnSpPr>
        <p:spPr bwMode="auto">
          <a:xfrm>
            <a:off x="543899" y="3724274"/>
            <a:ext cx="8124824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9906384" name="Прямая соединительная линия 244960356"/>
          <p:cNvCxnSpPr/>
          <p:nvPr/>
        </p:nvCxnSpPr>
        <p:spPr bwMode="auto">
          <a:xfrm flipV="1">
            <a:off x="553424" y="2305049"/>
            <a:ext cx="8096249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5324325" name="Прямая соединительная линия 766812067"/>
          <p:cNvCxnSpPr/>
          <p:nvPr/>
        </p:nvCxnSpPr>
        <p:spPr bwMode="auto">
          <a:xfrm>
            <a:off x="543899" y="2080095"/>
            <a:ext cx="811530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524343" name="Прямая соединительная линия 1022491465"/>
          <p:cNvCxnSpPr/>
          <p:nvPr/>
        </p:nvCxnSpPr>
        <p:spPr bwMode="auto">
          <a:xfrm>
            <a:off x="562949" y="2076449"/>
            <a:ext cx="0" cy="2010717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7181795" name="Прямая соединительная линия 1619548279"/>
          <p:cNvCxnSpPr/>
          <p:nvPr/>
        </p:nvCxnSpPr>
        <p:spPr bwMode="auto">
          <a:xfrm>
            <a:off x="562949" y="4087167"/>
            <a:ext cx="8105774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711236" name="Прямая соединительная линия 1298278705"/>
          <p:cNvCxnSpPr/>
          <p:nvPr/>
        </p:nvCxnSpPr>
        <p:spPr bwMode="auto">
          <a:xfrm>
            <a:off x="8647881" y="2080095"/>
            <a:ext cx="0" cy="2007072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6809979" name="Прямая соединительная линия 32"/>
          <p:cNvCxnSpPr/>
          <p:nvPr/>
        </p:nvCxnSpPr>
        <p:spPr bwMode="auto">
          <a:xfrm>
            <a:off x="5110623" y="2092558"/>
            <a:ext cx="0" cy="2013648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027394" name="Text 2"/>
          <p:cNvSpPr/>
          <p:nvPr/>
        </p:nvSpPr>
        <p:spPr bwMode="auto">
          <a:xfrm>
            <a:off x="3437480" y="2088057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Учебное заведение</a:t>
            </a:r>
            <a:endParaRPr lang="en-US" sz="950"/>
          </a:p>
        </p:txBody>
      </p:sp>
      <p:sp>
        <p:nvSpPr>
          <p:cNvPr id="1964526009" name="Text 2"/>
          <p:cNvSpPr/>
          <p:nvPr/>
        </p:nvSpPr>
        <p:spPr bwMode="auto">
          <a:xfrm>
            <a:off x="3345382" y="2427032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КГА ПОУ «КТИС»</a:t>
            </a:r>
            <a:endParaRPr lang="en-US" sz="950"/>
          </a:p>
        </p:txBody>
      </p:sp>
      <p:sp>
        <p:nvSpPr>
          <p:cNvPr id="23387287" name="Text 2"/>
          <p:cNvSpPr/>
          <p:nvPr/>
        </p:nvSpPr>
        <p:spPr bwMode="auto">
          <a:xfrm>
            <a:off x="3414393" y="2761560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КГА ПОУ «</a:t>
            </a: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АТК</a:t>
            </a: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»</a:t>
            </a:r>
            <a:endParaRPr lang="en-US" sz="950"/>
          </a:p>
        </p:txBody>
      </p:sp>
      <p:sp>
        <p:nvSpPr>
          <p:cNvPr id="1094211017" name="Text 2"/>
          <p:cNvSpPr/>
          <p:nvPr/>
        </p:nvSpPr>
        <p:spPr bwMode="auto">
          <a:xfrm>
            <a:off x="3453256" y="3118931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КГА ПОУ «</a:t>
            </a: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ДВССК</a:t>
            </a: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»</a:t>
            </a:r>
            <a:endParaRPr lang="en-US" sz="950"/>
          </a:p>
        </p:txBody>
      </p:sp>
      <p:sp>
        <p:nvSpPr>
          <p:cNvPr id="1056890005" name="Text 2"/>
          <p:cNvSpPr/>
          <p:nvPr/>
        </p:nvSpPr>
        <p:spPr bwMode="auto">
          <a:xfrm>
            <a:off x="3444139" y="3452152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КГА ПОУ «</a:t>
            </a: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УКТУ</a:t>
            </a: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»</a:t>
            </a:r>
            <a:endParaRPr lang="en-US" sz="950"/>
          </a:p>
        </p:txBody>
      </p:sp>
      <p:sp>
        <p:nvSpPr>
          <p:cNvPr id="1669658071" name="Text 2"/>
          <p:cNvSpPr/>
          <p:nvPr/>
        </p:nvSpPr>
        <p:spPr bwMode="auto">
          <a:xfrm>
            <a:off x="3503800" y="3795216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КГА ПОУ «</a:t>
            </a: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АКСИД</a:t>
            </a: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»</a:t>
            </a:r>
            <a:endParaRPr lang="en-US" sz="95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939380" name="Text 0"/>
          <p:cNvSpPr/>
          <p:nvPr/>
        </p:nvSpPr>
        <p:spPr bwMode="auto">
          <a:xfrm>
            <a:off x="507354" y="348779"/>
            <a:ext cx="7763031" cy="77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49"/>
              </a:lnSpc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Результаты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регионального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этапа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чемпионата</a:t>
            </a:r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по компетенции «Кондитерское дело»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(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Юниоры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)</a:t>
            </a:r>
            <a:endParaRPr lang="en-US" sz="2400"/>
          </a:p>
        </p:txBody>
      </p:sp>
      <p:sp>
        <p:nvSpPr>
          <p:cNvPr id="1479351644" name="Shape 1"/>
          <p:cNvSpPr/>
          <p:nvPr/>
        </p:nvSpPr>
        <p:spPr bwMode="auto">
          <a:xfrm>
            <a:off x="496118" y="1996157"/>
            <a:ext cx="8151762" cy="2174230"/>
          </a:xfrm>
          <a:prstGeom prst="roundRect">
            <a:avLst>
              <a:gd name="adj" fmla="val 5135"/>
            </a:avLst>
          </a:prstGeom>
          <a:noFill/>
          <a:ln w="4763">
            <a:solidFill>
              <a:srgbClr val="000000">
                <a:alpha val="7999"/>
              </a:srgbClr>
            </a:solidFill>
            <a:prstDash val="solid"/>
          </a:ln>
        </p:spPr>
      </p:sp>
      <p:sp>
        <p:nvSpPr>
          <p:cNvPr id="650485552" name="Text 2"/>
          <p:cNvSpPr/>
          <p:nvPr/>
        </p:nvSpPr>
        <p:spPr bwMode="auto">
          <a:xfrm>
            <a:off x="1329379" y="2080095"/>
            <a:ext cx="1059156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ФИО </a:t>
            </a: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конкурсанта</a:t>
            </a:r>
            <a:endParaRPr lang="en-US" sz="950"/>
          </a:p>
        </p:txBody>
      </p:sp>
      <p:sp>
        <p:nvSpPr>
          <p:cNvPr id="1720427212" name="Text 3"/>
          <p:cNvSpPr/>
          <p:nvPr/>
        </p:nvSpPr>
        <p:spPr bwMode="auto">
          <a:xfrm>
            <a:off x="5201768" y="2063714"/>
            <a:ext cx="1021635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Набранный</a:t>
            </a: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 </a:t>
            </a: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балл</a:t>
            </a:r>
            <a:endParaRPr lang="en-US" sz="950"/>
          </a:p>
        </p:txBody>
      </p:sp>
      <p:sp>
        <p:nvSpPr>
          <p:cNvPr id="2084071579" name="Text 4"/>
          <p:cNvSpPr/>
          <p:nvPr/>
        </p:nvSpPr>
        <p:spPr bwMode="auto">
          <a:xfrm>
            <a:off x="7472455" y="2056361"/>
            <a:ext cx="368199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Место</a:t>
            </a:r>
            <a:endParaRPr lang="en-US" sz="950"/>
          </a:p>
        </p:txBody>
      </p:sp>
      <p:sp>
        <p:nvSpPr>
          <p:cNvPr id="1093132899" name="Shape 5"/>
          <p:cNvSpPr/>
          <p:nvPr/>
        </p:nvSpPr>
        <p:spPr bwMode="auto">
          <a:xfrm>
            <a:off x="501774" y="2360116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69098829" name="Text 6"/>
          <p:cNvSpPr/>
          <p:nvPr/>
        </p:nvSpPr>
        <p:spPr bwMode="auto">
          <a:xfrm>
            <a:off x="625747" y="2441673"/>
            <a:ext cx="1794879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9"/>
              </a:lnSpc>
              <a:defRPr/>
            </a:pPr>
            <a:r>
              <a:rPr lang="ru-RU" sz="1000"/>
              <a:t>Сойкина Мария Михайловна</a:t>
            </a:r>
            <a:endParaRPr lang="en-US" sz="950"/>
          </a:p>
        </p:txBody>
      </p:sp>
      <p:sp>
        <p:nvSpPr>
          <p:cNvPr id="236314659" name="Shape 7"/>
          <p:cNvSpPr/>
          <p:nvPr/>
        </p:nvSpPr>
        <p:spPr bwMode="auto">
          <a:xfrm>
            <a:off x="3215282" y="2360116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86686739" name="Text 8"/>
          <p:cNvSpPr/>
          <p:nvPr/>
        </p:nvSpPr>
        <p:spPr bwMode="auto">
          <a:xfrm>
            <a:off x="5617897" y="2415476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49"/>
              </a:lnSpc>
              <a:defRPr/>
            </a:pPr>
            <a:r>
              <a:rPr lang="ru-RU" sz="1000"/>
              <a:t>74.66</a:t>
            </a:r>
            <a:endParaRPr lang="en-US" sz="950"/>
          </a:p>
        </p:txBody>
      </p:sp>
      <p:sp>
        <p:nvSpPr>
          <p:cNvPr id="295321228" name="Shape 9"/>
          <p:cNvSpPr/>
          <p:nvPr/>
        </p:nvSpPr>
        <p:spPr bwMode="auto">
          <a:xfrm>
            <a:off x="5928792" y="2360116"/>
            <a:ext cx="2713510" cy="34064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90934874" name="Text 10"/>
          <p:cNvSpPr/>
          <p:nvPr/>
        </p:nvSpPr>
        <p:spPr bwMode="auto">
          <a:xfrm>
            <a:off x="7656554" y="2415476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1</a:t>
            </a:r>
            <a:endParaRPr lang="en-US" sz="950"/>
          </a:p>
        </p:txBody>
      </p:sp>
      <p:sp>
        <p:nvSpPr>
          <p:cNvPr id="974151770" name="Shape 11"/>
          <p:cNvSpPr/>
          <p:nvPr/>
        </p:nvSpPr>
        <p:spPr bwMode="auto">
          <a:xfrm>
            <a:off x="501774" y="2721694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03148634" name="Text 12"/>
          <p:cNvSpPr/>
          <p:nvPr/>
        </p:nvSpPr>
        <p:spPr bwMode="auto">
          <a:xfrm>
            <a:off x="625747" y="2803251"/>
            <a:ext cx="1739736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9"/>
              </a:lnSpc>
              <a:defRPr/>
            </a:pPr>
            <a:r>
              <a:rPr lang="ru-RU" sz="1000"/>
              <a:t>Беляева Анастасия Алексеевна</a:t>
            </a:r>
            <a:endParaRPr lang="en-US" sz="950"/>
          </a:p>
        </p:txBody>
      </p:sp>
      <p:sp>
        <p:nvSpPr>
          <p:cNvPr id="1608921347" name="Shape 13"/>
          <p:cNvSpPr/>
          <p:nvPr/>
        </p:nvSpPr>
        <p:spPr bwMode="auto">
          <a:xfrm>
            <a:off x="3215282" y="2721694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68301963" name="Text 14"/>
          <p:cNvSpPr/>
          <p:nvPr/>
        </p:nvSpPr>
        <p:spPr bwMode="auto">
          <a:xfrm>
            <a:off x="5618267" y="2717793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49"/>
              </a:lnSpc>
              <a:defRPr/>
            </a:pPr>
            <a:r>
              <a:rPr lang="ru-RU" sz="1000"/>
              <a:t>62.23</a:t>
            </a:r>
            <a:endParaRPr lang="en-US" sz="950"/>
          </a:p>
        </p:txBody>
      </p:sp>
      <p:sp>
        <p:nvSpPr>
          <p:cNvPr id="250022439" name="Shape 15"/>
          <p:cNvSpPr/>
          <p:nvPr/>
        </p:nvSpPr>
        <p:spPr bwMode="auto">
          <a:xfrm>
            <a:off x="5920897" y="2660452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24481412" name="Text 16"/>
          <p:cNvSpPr/>
          <p:nvPr/>
        </p:nvSpPr>
        <p:spPr bwMode="auto">
          <a:xfrm>
            <a:off x="7676787" y="2776575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2</a:t>
            </a:r>
            <a:endParaRPr lang="en-US" sz="950"/>
          </a:p>
        </p:txBody>
      </p:sp>
      <p:sp>
        <p:nvSpPr>
          <p:cNvPr id="1366812497" name="Shape 17"/>
          <p:cNvSpPr/>
          <p:nvPr/>
        </p:nvSpPr>
        <p:spPr bwMode="auto">
          <a:xfrm>
            <a:off x="501774" y="3083272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47938245" name="Text 18"/>
          <p:cNvSpPr/>
          <p:nvPr/>
        </p:nvSpPr>
        <p:spPr bwMode="auto">
          <a:xfrm>
            <a:off x="625747" y="3164829"/>
            <a:ext cx="1767952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9"/>
              </a:lnSpc>
              <a:defRPr/>
            </a:pPr>
            <a:r>
              <a:rPr lang="ru-RU" sz="1000"/>
              <a:t>Нематова</a:t>
            </a:r>
            <a:r>
              <a:rPr lang="ru-RU" sz="1000"/>
              <a:t> </a:t>
            </a:r>
            <a:r>
              <a:rPr lang="ru-RU" sz="1000"/>
              <a:t>Камила</a:t>
            </a:r>
            <a:r>
              <a:rPr lang="ru-RU" sz="1000"/>
              <a:t> </a:t>
            </a:r>
            <a:r>
              <a:rPr lang="ru-RU" sz="1000"/>
              <a:t>Шерзодовна</a:t>
            </a:r>
            <a:endParaRPr lang="en-US" sz="950"/>
          </a:p>
        </p:txBody>
      </p:sp>
      <p:sp>
        <p:nvSpPr>
          <p:cNvPr id="1180456492" name="Shape 19"/>
          <p:cNvSpPr/>
          <p:nvPr/>
        </p:nvSpPr>
        <p:spPr bwMode="auto">
          <a:xfrm>
            <a:off x="3215282" y="3083272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83756628" name="Text 20"/>
          <p:cNvSpPr/>
          <p:nvPr/>
        </p:nvSpPr>
        <p:spPr bwMode="auto">
          <a:xfrm>
            <a:off x="5618267" y="3114699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49"/>
              </a:lnSpc>
              <a:defRPr/>
            </a:pPr>
            <a:r>
              <a:rPr lang="ru-RU" sz="1000"/>
              <a:t>45.96</a:t>
            </a:r>
            <a:endParaRPr lang="en-US" sz="950"/>
          </a:p>
        </p:txBody>
      </p:sp>
      <p:sp>
        <p:nvSpPr>
          <p:cNvPr id="147046467" name="Shape 21"/>
          <p:cNvSpPr/>
          <p:nvPr/>
        </p:nvSpPr>
        <p:spPr bwMode="auto">
          <a:xfrm>
            <a:off x="5928792" y="3034532"/>
            <a:ext cx="2705613" cy="41031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74937951" name="Text 22"/>
          <p:cNvSpPr/>
          <p:nvPr/>
        </p:nvSpPr>
        <p:spPr bwMode="auto">
          <a:xfrm>
            <a:off x="7680984" y="3139664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3</a:t>
            </a:r>
            <a:endParaRPr lang="en-US" sz="950"/>
          </a:p>
        </p:txBody>
      </p:sp>
      <p:sp>
        <p:nvSpPr>
          <p:cNvPr id="1334462170" name="Shape 23"/>
          <p:cNvSpPr/>
          <p:nvPr/>
        </p:nvSpPr>
        <p:spPr bwMode="auto">
          <a:xfrm>
            <a:off x="501774" y="3444850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39410890" name="Text 24"/>
          <p:cNvSpPr/>
          <p:nvPr/>
        </p:nvSpPr>
        <p:spPr bwMode="auto">
          <a:xfrm>
            <a:off x="625747" y="3526407"/>
            <a:ext cx="1619324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9"/>
              </a:lnSpc>
              <a:defRPr/>
            </a:pPr>
            <a:r>
              <a:rPr lang="ru-RU" sz="1000"/>
              <a:t>Розимаматова</a:t>
            </a:r>
            <a:r>
              <a:rPr lang="ru-RU" sz="1000"/>
              <a:t> </a:t>
            </a:r>
            <a:r>
              <a:rPr lang="ru-RU" sz="1000"/>
              <a:t>Муслима</a:t>
            </a:r>
            <a:r>
              <a:rPr lang="ru-RU" sz="1000"/>
              <a:t> </a:t>
            </a:r>
            <a:r>
              <a:rPr lang="ru-RU" sz="1000"/>
              <a:t>Хасановна</a:t>
            </a:r>
            <a:endParaRPr lang="en-US" sz="950"/>
          </a:p>
        </p:txBody>
      </p:sp>
      <p:sp>
        <p:nvSpPr>
          <p:cNvPr id="501566823" name="Shape 25"/>
          <p:cNvSpPr/>
          <p:nvPr/>
        </p:nvSpPr>
        <p:spPr bwMode="auto">
          <a:xfrm>
            <a:off x="3215282" y="3444850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09461364" name="Text 26"/>
          <p:cNvSpPr/>
          <p:nvPr/>
        </p:nvSpPr>
        <p:spPr bwMode="auto">
          <a:xfrm>
            <a:off x="5626162" y="3493158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49"/>
              </a:lnSpc>
              <a:defRPr/>
            </a:pPr>
            <a:r>
              <a:rPr lang="ru-RU" sz="1000"/>
              <a:t>45.73</a:t>
            </a:r>
            <a:endParaRPr lang="en-US" sz="950"/>
          </a:p>
        </p:txBody>
      </p:sp>
      <p:sp>
        <p:nvSpPr>
          <p:cNvPr id="1838616131" name="Shape 27"/>
          <p:cNvSpPr/>
          <p:nvPr/>
        </p:nvSpPr>
        <p:spPr bwMode="auto">
          <a:xfrm>
            <a:off x="5928792" y="3444850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0597816" name="Text 28"/>
          <p:cNvSpPr/>
          <p:nvPr/>
        </p:nvSpPr>
        <p:spPr bwMode="auto">
          <a:xfrm>
            <a:off x="7674354" y="3500062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4</a:t>
            </a:r>
            <a:endParaRPr lang="en-US" sz="950"/>
          </a:p>
        </p:txBody>
      </p:sp>
      <p:sp>
        <p:nvSpPr>
          <p:cNvPr id="1801843573" name="Shape 29"/>
          <p:cNvSpPr/>
          <p:nvPr/>
        </p:nvSpPr>
        <p:spPr bwMode="auto">
          <a:xfrm>
            <a:off x="501774" y="3806428"/>
            <a:ext cx="2713509" cy="35919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58794233" name="Text 30"/>
          <p:cNvSpPr/>
          <p:nvPr/>
        </p:nvSpPr>
        <p:spPr bwMode="auto">
          <a:xfrm>
            <a:off x="625747" y="3887985"/>
            <a:ext cx="1566895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9"/>
              </a:lnSpc>
              <a:defRPr/>
            </a:pPr>
            <a:r>
              <a:rPr lang="ru-RU" sz="1000"/>
              <a:t>Мухсумова</a:t>
            </a:r>
            <a:r>
              <a:rPr lang="ru-RU" sz="1000"/>
              <a:t> </a:t>
            </a:r>
            <a:r>
              <a:rPr lang="ru-RU" sz="1000"/>
              <a:t>Наила</a:t>
            </a:r>
            <a:endParaRPr lang="en-US" sz="950"/>
          </a:p>
        </p:txBody>
      </p:sp>
      <p:sp>
        <p:nvSpPr>
          <p:cNvPr id="185920663" name="Shape 31"/>
          <p:cNvSpPr/>
          <p:nvPr/>
        </p:nvSpPr>
        <p:spPr bwMode="auto">
          <a:xfrm>
            <a:off x="3215282" y="3806428"/>
            <a:ext cx="2713509" cy="35919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24512489" name="Text 32"/>
          <p:cNvSpPr/>
          <p:nvPr/>
        </p:nvSpPr>
        <p:spPr bwMode="auto">
          <a:xfrm>
            <a:off x="5618267" y="3869752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0</a:t>
            </a:r>
            <a:endParaRPr lang="en-US" sz="950"/>
          </a:p>
        </p:txBody>
      </p:sp>
      <p:sp>
        <p:nvSpPr>
          <p:cNvPr id="1261511978" name="Shape 33"/>
          <p:cNvSpPr/>
          <p:nvPr/>
        </p:nvSpPr>
        <p:spPr bwMode="auto">
          <a:xfrm>
            <a:off x="5928792" y="3806428"/>
            <a:ext cx="2713509" cy="35919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38763547" name="Text 34"/>
          <p:cNvSpPr/>
          <p:nvPr/>
        </p:nvSpPr>
        <p:spPr bwMode="auto">
          <a:xfrm>
            <a:off x="7681967" y="3879633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5</a:t>
            </a:r>
            <a:endParaRPr lang="en-US" sz="950"/>
          </a:p>
        </p:txBody>
      </p:sp>
      <p:cxnSp>
        <p:nvCxnSpPr>
          <p:cNvPr id="1813955508" name="Прямая соединительная линия 565037585"/>
          <p:cNvCxnSpPr/>
          <p:nvPr/>
        </p:nvCxnSpPr>
        <p:spPr bwMode="auto">
          <a:xfrm>
            <a:off x="3085917" y="2000250"/>
            <a:ext cx="0" cy="2181224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7797435" name="Прямая соединительная линия 263947584"/>
          <p:cNvCxnSpPr/>
          <p:nvPr/>
        </p:nvCxnSpPr>
        <p:spPr bwMode="auto">
          <a:xfrm>
            <a:off x="7009417" y="1982409"/>
            <a:ext cx="0" cy="2181224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265297" name="Прямая соединительная линия 1373466098"/>
          <p:cNvCxnSpPr/>
          <p:nvPr/>
        </p:nvCxnSpPr>
        <p:spPr bwMode="auto">
          <a:xfrm flipV="1">
            <a:off x="572474" y="2647949"/>
            <a:ext cx="8069825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7701411" name="Прямая соединительная линия 563905087"/>
          <p:cNvCxnSpPr/>
          <p:nvPr/>
        </p:nvCxnSpPr>
        <p:spPr bwMode="auto">
          <a:xfrm flipV="1">
            <a:off x="625747" y="3002073"/>
            <a:ext cx="8022133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728074" name="Прямая соединительная линия 1513244868"/>
          <p:cNvCxnSpPr/>
          <p:nvPr/>
        </p:nvCxnSpPr>
        <p:spPr bwMode="auto">
          <a:xfrm>
            <a:off x="507354" y="2019472"/>
            <a:ext cx="8140527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126781" name="Прямая соединительная линия 233238175"/>
          <p:cNvCxnSpPr/>
          <p:nvPr/>
        </p:nvCxnSpPr>
        <p:spPr bwMode="auto">
          <a:xfrm>
            <a:off x="512810" y="2343092"/>
            <a:ext cx="8151762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471496" name="Прямая соединительная линия 2052657455"/>
          <p:cNvCxnSpPr/>
          <p:nvPr/>
        </p:nvCxnSpPr>
        <p:spPr bwMode="auto">
          <a:xfrm flipH="1">
            <a:off x="501773" y="1990724"/>
            <a:ext cx="0" cy="2174899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024153" name="Прямая соединительная линия 671661234"/>
          <p:cNvCxnSpPr/>
          <p:nvPr/>
        </p:nvCxnSpPr>
        <p:spPr bwMode="auto">
          <a:xfrm flipH="1">
            <a:off x="8647881" y="2009774"/>
            <a:ext cx="0" cy="2143125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080169" name="Прямая соединительная линия 973574833"/>
          <p:cNvCxnSpPr/>
          <p:nvPr/>
        </p:nvCxnSpPr>
        <p:spPr bwMode="auto">
          <a:xfrm flipV="1">
            <a:off x="496118" y="4152899"/>
            <a:ext cx="8146181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9257529" name="Прямая соединительная линия 1487108232"/>
          <p:cNvCxnSpPr/>
          <p:nvPr/>
        </p:nvCxnSpPr>
        <p:spPr bwMode="auto">
          <a:xfrm flipV="1">
            <a:off x="613797" y="3362324"/>
            <a:ext cx="8050775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1406673" name="Прямая соединительная линия 1158935428"/>
          <p:cNvCxnSpPr/>
          <p:nvPr/>
        </p:nvCxnSpPr>
        <p:spPr bwMode="auto">
          <a:xfrm>
            <a:off x="591525" y="3724274"/>
            <a:ext cx="805635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5593909" name="Прямая соединительная линия 47"/>
          <p:cNvCxnSpPr/>
          <p:nvPr/>
        </p:nvCxnSpPr>
        <p:spPr bwMode="auto">
          <a:xfrm>
            <a:off x="4793650" y="1982409"/>
            <a:ext cx="0" cy="2181224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709686" name="Text 2"/>
          <p:cNvSpPr/>
          <p:nvPr/>
        </p:nvSpPr>
        <p:spPr bwMode="auto">
          <a:xfrm>
            <a:off x="3313925" y="2070873"/>
            <a:ext cx="1059156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Учебное заведение</a:t>
            </a:r>
            <a:endParaRPr lang="en-US" sz="950"/>
          </a:p>
        </p:txBody>
      </p:sp>
      <p:sp>
        <p:nvSpPr>
          <p:cNvPr id="992325689" name="Text 2"/>
          <p:cNvSpPr/>
          <p:nvPr/>
        </p:nvSpPr>
        <p:spPr bwMode="auto">
          <a:xfrm>
            <a:off x="3264009" y="2400831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КГА ПОУ «</a:t>
            </a: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УКТУ</a:t>
            </a:r>
            <a:r>
              <a:rPr lang="ru-RU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»</a:t>
            </a:r>
            <a:endParaRPr lang="en-US" sz="950"/>
          </a:p>
        </p:txBody>
      </p:sp>
      <p:sp>
        <p:nvSpPr>
          <p:cNvPr id="167818335" name="Text 2"/>
          <p:cNvSpPr/>
          <p:nvPr/>
        </p:nvSpPr>
        <p:spPr bwMode="auto">
          <a:xfrm>
            <a:off x="3291194" y="2751970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КГА ПОУ «КТИС»</a:t>
            </a:r>
            <a:endParaRPr lang="en-US" sz="950"/>
          </a:p>
        </p:txBody>
      </p:sp>
      <p:sp>
        <p:nvSpPr>
          <p:cNvPr id="1161230850" name="Text 2"/>
          <p:cNvSpPr/>
          <p:nvPr/>
        </p:nvSpPr>
        <p:spPr bwMode="auto">
          <a:xfrm>
            <a:off x="3364453" y="3085008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КГА ПОУ «КТИС»</a:t>
            </a:r>
            <a:endParaRPr lang="en-US" sz="950"/>
          </a:p>
        </p:txBody>
      </p:sp>
      <p:sp>
        <p:nvSpPr>
          <p:cNvPr id="1280634017" name="Text 2"/>
          <p:cNvSpPr/>
          <p:nvPr/>
        </p:nvSpPr>
        <p:spPr bwMode="auto">
          <a:xfrm>
            <a:off x="3313925" y="3426685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КГА ПОУ «КТИС»</a:t>
            </a:r>
            <a:endParaRPr lang="en-US" sz="950"/>
          </a:p>
        </p:txBody>
      </p:sp>
      <p:sp>
        <p:nvSpPr>
          <p:cNvPr id="1123843958" name="Text 2"/>
          <p:cNvSpPr/>
          <p:nvPr/>
        </p:nvSpPr>
        <p:spPr bwMode="auto">
          <a:xfrm>
            <a:off x="3345382" y="3802545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000000"/>
                </a:solidFill>
                <a:ea typeface="Inter Light"/>
                <a:cs typeface="Inter Light"/>
              </a:rPr>
              <a:t>КГА ПОУ «КТИС»</a:t>
            </a:r>
            <a:endParaRPr lang="en-US" sz="95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2843835" name="Text 0"/>
          <p:cNvSpPr/>
          <p:nvPr/>
        </p:nvSpPr>
        <p:spPr bwMode="auto">
          <a:xfrm>
            <a:off x="1873735" y="236279"/>
            <a:ext cx="4708271" cy="383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Наши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индустриальные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партнеры</a:t>
            </a:r>
            <a:endParaRPr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9362517" name="Text 1"/>
          <p:cNvSpPr/>
          <p:nvPr/>
        </p:nvSpPr>
        <p:spPr bwMode="auto">
          <a:xfrm>
            <a:off x="483616" y="815814"/>
            <a:ext cx="8167240" cy="488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defRPr/>
            </a:pPr>
            <a:r>
              <a:rPr lang="ru-RU" sz="1000" b="1"/>
              <a:t>Индустриальные партнёры</a:t>
            </a:r>
            <a:r>
              <a:rPr lang="ru-RU" sz="1000"/>
              <a:t> — это ключевой элемент чемпионатного движения «Профессионалы». Они формируют реальные производственные задачи, выступают экспертами при оценке конкурсных работ. Благодаря этому участники чемпионатов получают опыт, максимально приближенный к условиям реальной профессиональной деятельности.</a:t>
            </a:r>
            <a:endParaRPr/>
          </a:p>
        </p:txBody>
      </p:sp>
      <p:sp>
        <p:nvSpPr>
          <p:cNvPr id="2089427678" name="Shape 2"/>
          <p:cNvSpPr/>
          <p:nvPr/>
        </p:nvSpPr>
        <p:spPr bwMode="auto">
          <a:xfrm>
            <a:off x="493142" y="1487536"/>
            <a:ext cx="8167240" cy="2437880"/>
          </a:xfrm>
          <a:prstGeom prst="roundRect">
            <a:avLst>
              <a:gd name="adj" fmla="val 3939"/>
            </a:avLst>
          </a:prstGeom>
          <a:noFill/>
          <a:ln w="12700">
            <a:solidFill>
              <a:schemeClr val="accent1">
                <a:lumMod val="74901"/>
                <a:alpha val="65000"/>
              </a:schemeClr>
            </a:solidFill>
            <a:prstDash val="solid"/>
          </a:ln>
        </p:spPr>
      </p:sp>
      <p:sp>
        <p:nvSpPr>
          <p:cNvPr id="1829936401" name="Text 4"/>
          <p:cNvSpPr/>
          <p:nvPr/>
        </p:nvSpPr>
        <p:spPr bwMode="auto">
          <a:xfrm>
            <a:off x="615180" y="1569168"/>
            <a:ext cx="952058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ФИО партнеров</a:t>
            </a:r>
            <a:endParaRPr lang="en-US" sz="950"/>
          </a:p>
        </p:txBody>
      </p:sp>
      <p:sp>
        <p:nvSpPr>
          <p:cNvPr id="245235383" name="Text 5"/>
          <p:cNvSpPr/>
          <p:nvPr/>
        </p:nvSpPr>
        <p:spPr bwMode="auto">
          <a:xfrm>
            <a:off x="4696419" y="1569168"/>
            <a:ext cx="852852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Место работы</a:t>
            </a:r>
            <a:endParaRPr lang="en-US" sz="950"/>
          </a:p>
        </p:txBody>
      </p:sp>
      <p:sp>
        <p:nvSpPr>
          <p:cNvPr id="1913702981" name="Shape 6"/>
          <p:cNvSpPr/>
          <p:nvPr/>
        </p:nvSpPr>
        <p:spPr bwMode="auto">
          <a:xfrm>
            <a:off x="493142" y="1839888"/>
            <a:ext cx="8157715" cy="347588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anchor="ctr"/>
          <a:lstStyle/>
          <a:p>
            <a:pPr algn="ctr">
              <a:defRPr/>
            </a:pPr>
            <a:endParaRPr>
              <a:highlight>
                <a:srgbClr val="00FFFF"/>
              </a:highlight>
            </a:endParaRPr>
          </a:p>
        </p:txBody>
      </p:sp>
      <p:sp>
        <p:nvSpPr>
          <p:cNvPr id="2051839296" name="Text 7"/>
          <p:cNvSpPr/>
          <p:nvPr/>
        </p:nvSpPr>
        <p:spPr bwMode="auto">
          <a:xfrm>
            <a:off x="615180" y="1916757"/>
            <a:ext cx="1987986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Кульманова</a:t>
            </a:r>
            <a:r>
              <a:rPr lang="ru-RU" sz="1000"/>
              <a:t> Надежда Александровна</a:t>
            </a:r>
            <a:endParaRPr lang="en-US" sz="950"/>
          </a:p>
        </p:txBody>
      </p:sp>
      <p:sp>
        <p:nvSpPr>
          <p:cNvPr id="1273445766" name="Text 8"/>
          <p:cNvSpPr/>
          <p:nvPr/>
        </p:nvSpPr>
        <p:spPr bwMode="auto">
          <a:xfrm>
            <a:off x="4696419" y="1916757"/>
            <a:ext cx="1873482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Санаторий «Амурский залив»</a:t>
            </a:r>
            <a:endParaRPr lang="en-US" sz="950"/>
          </a:p>
        </p:txBody>
      </p:sp>
      <p:sp>
        <p:nvSpPr>
          <p:cNvPr id="1653298113" name="Shape 9"/>
          <p:cNvSpPr/>
          <p:nvPr/>
        </p:nvSpPr>
        <p:spPr bwMode="auto">
          <a:xfrm>
            <a:off x="493142" y="2187476"/>
            <a:ext cx="8157715" cy="347588"/>
          </a:xfrm>
          <a:prstGeom prst="rect">
            <a:avLst/>
          </a:prstGeom>
          <a:solidFill>
            <a:srgbClr val="FFFFFF">
              <a:alpha val="3999"/>
            </a:srgb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963405168" name="Text 10"/>
          <p:cNvSpPr/>
          <p:nvPr/>
        </p:nvSpPr>
        <p:spPr bwMode="auto">
          <a:xfrm>
            <a:off x="615180" y="2264346"/>
            <a:ext cx="1509636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Маракина</a:t>
            </a:r>
            <a:r>
              <a:rPr lang="ru-RU" sz="1000"/>
              <a:t> Александра Игоревна</a:t>
            </a:r>
            <a:endParaRPr lang="en-US" sz="950"/>
          </a:p>
        </p:txBody>
      </p:sp>
      <p:sp>
        <p:nvSpPr>
          <p:cNvPr id="610034370" name="Text 11"/>
          <p:cNvSpPr/>
          <p:nvPr/>
        </p:nvSpPr>
        <p:spPr bwMode="auto">
          <a:xfrm>
            <a:off x="4696418" y="2264346"/>
            <a:ext cx="2274315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ООО«ПРИМО» Ресторан «</a:t>
            </a:r>
            <a:r>
              <a:rPr lang="ru-RU" sz="1000"/>
              <a:t>Tiama</a:t>
            </a:r>
            <a:r>
              <a:rPr lang="ru-RU" sz="1000"/>
              <a:t>»</a:t>
            </a: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"</a:t>
            </a:r>
            <a:endParaRPr lang="en-US" sz="950"/>
          </a:p>
        </p:txBody>
      </p:sp>
      <p:sp>
        <p:nvSpPr>
          <p:cNvPr id="1839807555" name="Shape 12"/>
          <p:cNvSpPr/>
          <p:nvPr/>
        </p:nvSpPr>
        <p:spPr bwMode="auto">
          <a:xfrm>
            <a:off x="493142" y="2535064"/>
            <a:ext cx="8157715" cy="347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1640921400" name="Text 13"/>
          <p:cNvSpPr/>
          <p:nvPr/>
        </p:nvSpPr>
        <p:spPr bwMode="auto">
          <a:xfrm>
            <a:off x="615180" y="2611933"/>
            <a:ext cx="2159335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Задорожко</a:t>
            </a:r>
            <a:r>
              <a:rPr lang="ru-RU" sz="1000"/>
              <a:t> Екатерина  Сергеевна</a:t>
            </a:r>
            <a:endParaRPr lang="en-US" sz="950"/>
          </a:p>
        </p:txBody>
      </p:sp>
      <p:sp>
        <p:nvSpPr>
          <p:cNvPr id="202497463" name="Text 14"/>
          <p:cNvSpPr/>
          <p:nvPr/>
        </p:nvSpPr>
        <p:spPr bwMode="auto">
          <a:xfrm>
            <a:off x="4696418" y="2611933"/>
            <a:ext cx="1322337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Ресторан Нерест</a:t>
            </a:r>
            <a:endParaRPr lang="en-US" sz="950"/>
          </a:p>
        </p:txBody>
      </p:sp>
      <p:sp>
        <p:nvSpPr>
          <p:cNvPr id="1155605781" name="Shape 15"/>
          <p:cNvSpPr/>
          <p:nvPr/>
        </p:nvSpPr>
        <p:spPr bwMode="auto">
          <a:xfrm>
            <a:off x="493142" y="2882652"/>
            <a:ext cx="8157715" cy="347588"/>
          </a:xfrm>
          <a:prstGeom prst="rect">
            <a:avLst/>
          </a:prstGeom>
          <a:solidFill>
            <a:schemeClr val="accent1">
              <a:lumMod val="40000"/>
              <a:lumOff val="60000"/>
              <a:alpha val="3999"/>
            </a:scheme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720588495" name="Text 16"/>
          <p:cNvSpPr/>
          <p:nvPr/>
        </p:nvSpPr>
        <p:spPr bwMode="auto">
          <a:xfrm>
            <a:off x="615180" y="2959521"/>
            <a:ext cx="1987986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Жемчугова</a:t>
            </a:r>
            <a:r>
              <a:rPr lang="ru-RU" sz="1000"/>
              <a:t> Мария Сергеевна </a:t>
            </a:r>
            <a:endParaRPr lang="en-US" sz="950"/>
          </a:p>
        </p:txBody>
      </p:sp>
      <p:sp>
        <p:nvSpPr>
          <p:cNvPr id="1584069597" name="Text 17"/>
          <p:cNvSpPr/>
          <p:nvPr/>
        </p:nvSpPr>
        <p:spPr bwMode="auto">
          <a:xfrm>
            <a:off x="4696419" y="2959521"/>
            <a:ext cx="850614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ООО «Лето» </a:t>
            </a: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»</a:t>
            </a:r>
            <a:endParaRPr lang="en-US" sz="950"/>
          </a:p>
        </p:txBody>
      </p:sp>
      <p:sp>
        <p:nvSpPr>
          <p:cNvPr id="2128140819" name="Shape 18"/>
          <p:cNvSpPr/>
          <p:nvPr/>
        </p:nvSpPr>
        <p:spPr bwMode="auto">
          <a:xfrm>
            <a:off x="493142" y="3230240"/>
            <a:ext cx="8157715" cy="347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2109072115" name="Text 19"/>
          <p:cNvSpPr/>
          <p:nvPr/>
        </p:nvSpPr>
        <p:spPr bwMode="auto">
          <a:xfrm>
            <a:off x="615180" y="3307109"/>
            <a:ext cx="1724892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Рудаков Павел Дмитриевич </a:t>
            </a:r>
            <a:endParaRPr lang="en-US" sz="950"/>
          </a:p>
        </p:txBody>
      </p:sp>
      <p:sp>
        <p:nvSpPr>
          <p:cNvPr id="1392960434" name="Text 20"/>
          <p:cNvSpPr/>
          <p:nvPr/>
        </p:nvSpPr>
        <p:spPr bwMode="auto">
          <a:xfrm>
            <a:off x="4696418" y="3307109"/>
            <a:ext cx="1478913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ООО «Стар-Альянс </a:t>
            </a:r>
            <a:endParaRPr lang="en-US" sz="950"/>
          </a:p>
        </p:txBody>
      </p:sp>
      <p:sp>
        <p:nvSpPr>
          <p:cNvPr id="1135428648" name="Shape 21"/>
          <p:cNvSpPr/>
          <p:nvPr/>
        </p:nvSpPr>
        <p:spPr bwMode="auto">
          <a:xfrm>
            <a:off x="493142" y="3577828"/>
            <a:ext cx="8157715" cy="347588"/>
          </a:xfrm>
          <a:prstGeom prst="rect">
            <a:avLst/>
          </a:prstGeom>
          <a:solidFill>
            <a:srgbClr val="FFFFFF">
              <a:alpha val="3999"/>
            </a:srgb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220121239" name="Text 22"/>
          <p:cNvSpPr/>
          <p:nvPr/>
        </p:nvSpPr>
        <p:spPr bwMode="auto">
          <a:xfrm>
            <a:off x="615179" y="3654697"/>
            <a:ext cx="1839921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Зейлиш</a:t>
            </a:r>
            <a:r>
              <a:rPr lang="ru-RU" sz="1000"/>
              <a:t> Кристина Сергеевна </a:t>
            </a:r>
            <a:endParaRPr lang="en-US" sz="950"/>
          </a:p>
        </p:txBody>
      </p:sp>
      <p:sp>
        <p:nvSpPr>
          <p:cNvPr id="627808187" name="Text 23"/>
          <p:cNvSpPr/>
          <p:nvPr/>
        </p:nvSpPr>
        <p:spPr bwMode="auto">
          <a:xfrm>
            <a:off x="4696419" y="3654697"/>
            <a:ext cx="2856776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ООО "Гостиничный комплекс "Владивосток </a:t>
            </a:r>
            <a:endParaRPr lang="en-US" sz="950"/>
          </a:p>
        </p:txBody>
      </p:sp>
      <p:sp>
        <p:nvSpPr>
          <p:cNvPr id="2042556864" name="Text 27"/>
          <p:cNvSpPr/>
          <p:nvPr/>
        </p:nvSpPr>
        <p:spPr bwMode="auto">
          <a:xfrm>
            <a:off x="493142" y="4219128"/>
            <a:ext cx="8167240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  <a:defRPr/>
            </a:pPr>
            <a:r>
              <a:rPr lang="ru-RU" sz="1000"/>
              <a:t>Такое партнёрство — это гарантия актуальности и практической ценности соревнований, а также мост между системой образования и рынком труда.</a:t>
            </a:r>
            <a:endParaRPr lang="en-US" sz="950"/>
          </a:p>
        </p:txBody>
      </p:sp>
      <p:cxnSp>
        <p:nvCxnSpPr>
          <p:cNvPr id="424768252" name="Прямая соединительная линия 1465142048"/>
          <p:cNvCxnSpPr/>
          <p:nvPr/>
        </p:nvCxnSpPr>
        <p:spPr bwMode="auto">
          <a:xfrm>
            <a:off x="4477724" y="1316124"/>
            <a:ext cx="0" cy="243788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9550197" name="Text 0"/>
          <p:cNvSpPr/>
          <p:nvPr/>
        </p:nvSpPr>
        <p:spPr bwMode="auto">
          <a:xfrm>
            <a:off x="2214714" y="381371"/>
            <a:ext cx="4716010" cy="388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49"/>
              </a:lnSpc>
              <a:buNone/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Участники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педагогического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трека</a:t>
            </a:r>
            <a:endParaRPr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0204861" name="Text 1"/>
          <p:cNvSpPr/>
          <p:nvPr/>
        </p:nvSpPr>
        <p:spPr bwMode="auto">
          <a:xfrm>
            <a:off x="394571" y="954956"/>
            <a:ext cx="8436278" cy="620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549"/>
              </a:lnSpc>
              <a:defRPr/>
            </a:pPr>
            <a:r>
              <a:rPr lang="ru-RU" sz="1000"/>
              <a:t>Чемпионатное движение «Профессионалы» объединяет не только конкурсантов, но и наставников, экспертов, представителей образовательных организаций и предприятий-партнёров, что способствует развитию профессионального сообщества и повышению престижа педагогической профессии </a:t>
            </a:r>
            <a:endParaRPr lang="en-US" sz="950"/>
          </a:p>
        </p:txBody>
      </p:sp>
      <p:sp>
        <p:nvSpPr>
          <p:cNvPr id="2113232505" name="Shape 2"/>
          <p:cNvSpPr/>
          <p:nvPr/>
        </p:nvSpPr>
        <p:spPr bwMode="auto">
          <a:xfrm>
            <a:off x="500804" y="1713233"/>
            <a:ext cx="4915056" cy="2176099"/>
          </a:xfrm>
          <a:prstGeom prst="roundRect">
            <a:avLst>
              <a:gd name="adj" fmla="val 4083"/>
            </a:avLst>
          </a:prstGeom>
          <a:noFill/>
          <a:ln w="19050">
            <a:solidFill>
              <a:schemeClr val="tx1">
                <a:alpha val="99999"/>
              </a:schemeClr>
            </a:solidFill>
            <a:prstDash val="solid"/>
          </a:ln>
        </p:spPr>
      </p:sp>
      <p:sp>
        <p:nvSpPr>
          <p:cNvPr id="468617128" name="Text 3"/>
          <p:cNvSpPr/>
          <p:nvPr/>
        </p:nvSpPr>
        <p:spPr bwMode="auto">
          <a:xfrm>
            <a:off x="1545472" y="1725884"/>
            <a:ext cx="842718" cy="301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ФИО педагога</a:t>
            </a:r>
            <a:endParaRPr lang="en-US" sz="950"/>
          </a:p>
        </p:txBody>
      </p:sp>
      <p:sp>
        <p:nvSpPr>
          <p:cNvPr id="1422175202" name="Text 4"/>
          <p:cNvSpPr/>
          <p:nvPr/>
        </p:nvSpPr>
        <p:spPr bwMode="auto">
          <a:xfrm>
            <a:off x="3554670" y="1676332"/>
            <a:ext cx="1753492" cy="396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Образовательная</a:t>
            </a: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 </a:t>
            </a:r>
            <a:r>
              <a:rPr lang="ru-RU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о</a:t>
            </a: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рганизация</a:t>
            </a:r>
            <a:endParaRPr lang="en-US" sz="950"/>
          </a:p>
        </p:txBody>
      </p:sp>
      <p:sp>
        <p:nvSpPr>
          <p:cNvPr id="436678724" name="Text 7"/>
          <p:cNvSpPr/>
          <p:nvPr/>
        </p:nvSpPr>
        <p:spPr bwMode="auto">
          <a:xfrm>
            <a:off x="625003" y="2135385"/>
            <a:ext cx="2166305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Маслова Оксана Геннадьевна</a:t>
            </a:r>
            <a:endParaRPr lang="en-US" sz="950"/>
          </a:p>
        </p:txBody>
      </p:sp>
      <p:sp>
        <p:nvSpPr>
          <p:cNvPr id="88672209" name="Text 8"/>
          <p:cNvSpPr/>
          <p:nvPr/>
        </p:nvSpPr>
        <p:spPr bwMode="auto">
          <a:xfrm>
            <a:off x="3561010" y="2135385"/>
            <a:ext cx="1292826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«</a:t>
            </a: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АКСИД</a:t>
            </a: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"</a:t>
            </a:r>
            <a:endParaRPr lang="en-US" sz="950"/>
          </a:p>
        </p:txBody>
      </p:sp>
      <p:sp>
        <p:nvSpPr>
          <p:cNvPr id="417809728" name="Text 11"/>
          <p:cNvSpPr/>
          <p:nvPr/>
        </p:nvSpPr>
        <p:spPr bwMode="auto">
          <a:xfrm>
            <a:off x="625003" y="2496963"/>
            <a:ext cx="1723010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Чиж  </a:t>
            </a: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Иванна</a:t>
            </a: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 Михайловна</a:t>
            </a:r>
            <a:endParaRPr lang="en-US" sz="950"/>
          </a:p>
        </p:txBody>
      </p:sp>
      <p:sp>
        <p:nvSpPr>
          <p:cNvPr id="1072882136" name="Text 12"/>
          <p:cNvSpPr/>
          <p:nvPr/>
        </p:nvSpPr>
        <p:spPr bwMode="auto">
          <a:xfrm>
            <a:off x="3561010" y="2496963"/>
            <a:ext cx="944515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«</a:t>
            </a: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АТК</a:t>
            </a: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"</a:t>
            </a:r>
            <a:endParaRPr lang="en-US" sz="950"/>
          </a:p>
        </p:txBody>
      </p:sp>
      <p:sp>
        <p:nvSpPr>
          <p:cNvPr id="886686279" name="Text 15"/>
          <p:cNvSpPr/>
          <p:nvPr/>
        </p:nvSpPr>
        <p:spPr bwMode="auto">
          <a:xfrm>
            <a:off x="625002" y="2858541"/>
            <a:ext cx="224345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Шведова Лия – Жасмин Руслановна</a:t>
            </a:r>
            <a:endParaRPr lang="en-US" sz="950"/>
          </a:p>
        </p:txBody>
      </p:sp>
      <p:sp>
        <p:nvSpPr>
          <p:cNvPr id="1819357595" name="Text 16"/>
          <p:cNvSpPr/>
          <p:nvPr/>
        </p:nvSpPr>
        <p:spPr bwMode="auto">
          <a:xfrm>
            <a:off x="3561010" y="2858541"/>
            <a:ext cx="870406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«</a:t>
            </a: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КТИС</a:t>
            </a: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"</a:t>
            </a:r>
            <a:endParaRPr lang="en-US" sz="950"/>
          </a:p>
        </p:txBody>
      </p:sp>
      <p:sp>
        <p:nvSpPr>
          <p:cNvPr id="173125137" name="Text 19"/>
          <p:cNvSpPr/>
          <p:nvPr/>
        </p:nvSpPr>
        <p:spPr bwMode="auto">
          <a:xfrm>
            <a:off x="625003" y="3220119"/>
            <a:ext cx="2073283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Харитонова Татьяна Ильинична</a:t>
            </a:r>
            <a:endParaRPr lang="en-US" sz="950"/>
          </a:p>
        </p:txBody>
      </p:sp>
      <p:sp>
        <p:nvSpPr>
          <p:cNvPr id="1090501366" name="Text 20"/>
          <p:cNvSpPr/>
          <p:nvPr/>
        </p:nvSpPr>
        <p:spPr bwMode="auto">
          <a:xfrm>
            <a:off x="3561010" y="3220119"/>
            <a:ext cx="939096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«</a:t>
            </a: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ДВССК</a:t>
            </a: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"</a:t>
            </a:r>
            <a:endParaRPr lang="en-US" sz="950"/>
          </a:p>
        </p:txBody>
      </p:sp>
      <p:sp>
        <p:nvSpPr>
          <p:cNvPr id="329416609" name="Text 23"/>
          <p:cNvSpPr/>
          <p:nvPr/>
        </p:nvSpPr>
        <p:spPr bwMode="auto">
          <a:xfrm>
            <a:off x="625003" y="3581697"/>
            <a:ext cx="1848887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Калинина Наталья Михайловна</a:t>
            </a:r>
            <a:endParaRPr lang="en-US" sz="950"/>
          </a:p>
        </p:txBody>
      </p:sp>
      <p:sp>
        <p:nvSpPr>
          <p:cNvPr id="1187106164" name="Text 24"/>
          <p:cNvSpPr/>
          <p:nvPr/>
        </p:nvSpPr>
        <p:spPr bwMode="auto">
          <a:xfrm>
            <a:off x="3561010" y="3581697"/>
            <a:ext cx="944515" cy="19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КГА ПОУ "КТИС"</a:t>
            </a:r>
            <a:endParaRPr lang="en-US" sz="950"/>
          </a:p>
        </p:txBody>
      </p:sp>
      <p:cxnSp>
        <p:nvCxnSpPr>
          <p:cNvPr id="1158261323" name="Прямая соединительная линия 1770645205"/>
          <p:cNvCxnSpPr/>
          <p:nvPr/>
        </p:nvCxnSpPr>
        <p:spPr bwMode="auto">
          <a:xfrm>
            <a:off x="3401399" y="1718185"/>
            <a:ext cx="0" cy="217114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620895" name="Прямая соединительная линия 272721971"/>
          <p:cNvCxnSpPr/>
          <p:nvPr/>
        </p:nvCxnSpPr>
        <p:spPr bwMode="auto">
          <a:xfrm flipH="1">
            <a:off x="5411175" y="1725884"/>
            <a:ext cx="9371" cy="211334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5061445" name="Прямоугольник 2038967544"/>
          <p:cNvSpPr/>
          <p:nvPr/>
        </p:nvSpPr>
        <p:spPr bwMode="auto">
          <a:xfrm>
            <a:off x="496119" y="2391946"/>
            <a:ext cx="4924425" cy="39834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 w="12700" cap="flat" cmpd="sng" algn="ctr">
            <a:solidFill>
              <a:schemeClr val="tx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8021848" name="Прямоугольник 1199260771"/>
          <p:cNvSpPr/>
          <p:nvPr/>
        </p:nvSpPr>
        <p:spPr bwMode="auto">
          <a:xfrm>
            <a:off x="496119" y="2790292"/>
            <a:ext cx="4924426" cy="41993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7156414" name="Прямоугольник 1309955333"/>
          <p:cNvSpPr/>
          <p:nvPr/>
        </p:nvSpPr>
        <p:spPr bwMode="auto">
          <a:xfrm>
            <a:off x="486751" y="3210222"/>
            <a:ext cx="4924424" cy="342602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145338" name="Прямоугольник 1299253885"/>
          <p:cNvSpPr/>
          <p:nvPr/>
        </p:nvSpPr>
        <p:spPr bwMode="auto">
          <a:xfrm>
            <a:off x="496120" y="3552824"/>
            <a:ext cx="4924425" cy="336508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66498655" name="Прямая соединительная линия 453409555"/>
          <p:cNvCxnSpPr/>
          <p:nvPr/>
        </p:nvCxnSpPr>
        <p:spPr bwMode="auto">
          <a:xfrm>
            <a:off x="496118" y="2057400"/>
            <a:ext cx="4915056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98193420" name="Image 0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1863799700" name="Text 0"/>
          <p:cNvSpPr/>
          <p:nvPr/>
        </p:nvSpPr>
        <p:spPr bwMode="auto">
          <a:xfrm>
            <a:off x="426392" y="379288"/>
            <a:ext cx="4862215" cy="666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  <a:defRPr/>
            </a:pPr>
            <a:r>
              <a:rPr lang="en-US" sz="205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Результаты чемпионатов по компетенции «Поварское дело»</a:t>
            </a:r>
            <a:endParaRPr sz="205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9583808" name="Text 1"/>
          <p:cNvSpPr/>
          <p:nvPr/>
        </p:nvSpPr>
        <p:spPr bwMode="auto">
          <a:xfrm>
            <a:off x="426392" y="1182812"/>
            <a:ext cx="4862215" cy="475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  <a:defRPr/>
            </a:pPr>
            <a:r>
              <a:rPr lang="en-US" sz="80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Региональный этап чемпионата 2026 года по компетенции «Поварское дело» подвёл итоги многомесячной подготовки участников, наставников и образовательных организаций. Ниже — ключевые показатели, отражающие динамику и качество конкурсного движения.</a:t>
            </a:r>
            <a:endParaRPr lang="en-US" sz="800"/>
          </a:p>
        </p:txBody>
      </p:sp>
      <p:sp>
        <p:nvSpPr>
          <p:cNvPr id="1601590814" name="Shape 2"/>
          <p:cNvSpPr/>
          <p:nvPr/>
        </p:nvSpPr>
        <p:spPr bwMode="auto">
          <a:xfrm>
            <a:off x="426392" y="1761530"/>
            <a:ext cx="4862215" cy="761256"/>
          </a:xfrm>
          <a:prstGeom prst="roundRect">
            <a:avLst>
              <a:gd name="adj" fmla="val 12603"/>
            </a:avLst>
          </a:prstGeom>
          <a:solidFill>
            <a:srgbClr val="EFF0F6"/>
          </a:solidFill>
          <a:ln w="4763">
            <a:solidFill>
              <a:srgbClr val="C5C7D2"/>
            </a:solidFill>
            <a:prstDash val="solid"/>
          </a:ln>
        </p:spPr>
      </p:sp>
      <p:sp>
        <p:nvSpPr>
          <p:cNvPr id="820747604" name="Text 3"/>
          <p:cNvSpPr/>
          <p:nvPr/>
        </p:nvSpPr>
        <p:spPr bwMode="auto">
          <a:xfrm>
            <a:off x="537715" y="1872852"/>
            <a:ext cx="481430" cy="170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  <a:defRPr/>
            </a:pPr>
            <a:r>
              <a:rPr lang="en-US" sz="1000">
                <a:solidFill>
                  <a:srgbClr val="3D3E44"/>
                </a:solidFill>
                <a:latin typeface="Montserrat Medium"/>
                <a:ea typeface="Montserrat Medium"/>
                <a:cs typeface="Montserrat Medium"/>
              </a:rPr>
              <a:t>Участие</a:t>
            </a:r>
            <a:endParaRPr lang="en-US" sz="1000"/>
          </a:p>
        </p:txBody>
      </p:sp>
      <p:sp>
        <p:nvSpPr>
          <p:cNvPr id="1940763940" name="Text 4"/>
          <p:cNvSpPr/>
          <p:nvPr/>
        </p:nvSpPr>
        <p:spPr bwMode="auto">
          <a:xfrm>
            <a:off x="537715" y="2094309"/>
            <a:ext cx="4639568" cy="317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  <a:defRPr/>
            </a:pPr>
            <a:r>
              <a:rPr lang="en-US" sz="80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Рост числа участников по сравнению с предыдущим сезоном. Расширение географии регионального этапа.</a:t>
            </a:r>
            <a:endParaRPr lang="en-US" sz="800"/>
          </a:p>
        </p:txBody>
      </p:sp>
      <p:sp>
        <p:nvSpPr>
          <p:cNvPr id="573863326" name="Shape 5"/>
          <p:cNvSpPr/>
          <p:nvPr/>
        </p:nvSpPr>
        <p:spPr bwMode="auto">
          <a:xfrm>
            <a:off x="426392" y="2614389"/>
            <a:ext cx="4862215" cy="602679"/>
          </a:xfrm>
          <a:prstGeom prst="roundRect">
            <a:avLst>
              <a:gd name="adj" fmla="val 15919"/>
            </a:avLst>
          </a:prstGeom>
          <a:solidFill>
            <a:srgbClr val="EFF0F6"/>
          </a:solidFill>
          <a:ln w="4763">
            <a:solidFill>
              <a:srgbClr val="C5C7D2"/>
            </a:solidFill>
            <a:prstDash val="solid"/>
          </a:ln>
        </p:spPr>
      </p:sp>
      <p:sp>
        <p:nvSpPr>
          <p:cNvPr id="278635377" name="Text 6"/>
          <p:cNvSpPr/>
          <p:nvPr/>
        </p:nvSpPr>
        <p:spPr bwMode="auto">
          <a:xfrm>
            <a:off x="537715" y="2725713"/>
            <a:ext cx="1300037" cy="170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  <a:defRPr/>
            </a:pPr>
            <a:r>
              <a:rPr lang="en-US" sz="1000">
                <a:solidFill>
                  <a:srgbClr val="3D3E44"/>
                </a:solidFill>
                <a:latin typeface="Montserrat Medium"/>
                <a:ea typeface="Montserrat Medium"/>
                <a:cs typeface="Montserrat Medium"/>
              </a:rPr>
              <a:t>Качество выполнения</a:t>
            </a:r>
            <a:endParaRPr lang="en-US" sz="1000"/>
          </a:p>
        </p:txBody>
      </p:sp>
      <p:sp>
        <p:nvSpPr>
          <p:cNvPr id="349231090" name="Text 7"/>
          <p:cNvSpPr/>
          <p:nvPr/>
        </p:nvSpPr>
        <p:spPr bwMode="auto">
          <a:xfrm>
            <a:off x="537715" y="2947168"/>
            <a:ext cx="4111562" cy="16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  <a:defRPr/>
            </a:pPr>
            <a:r>
              <a:rPr lang="en-US" sz="80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Повышение среднего балла по модулям технической готовности и презентации блюд.</a:t>
            </a:r>
            <a:endParaRPr lang="en-US" sz="800"/>
          </a:p>
        </p:txBody>
      </p:sp>
      <p:sp>
        <p:nvSpPr>
          <p:cNvPr id="1147048624" name="Shape 8"/>
          <p:cNvSpPr/>
          <p:nvPr/>
        </p:nvSpPr>
        <p:spPr bwMode="auto">
          <a:xfrm>
            <a:off x="426392" y="3308672"/>
            <a:ext cx="4862215" cy="761256"/>
          </a:xfrm>
          <a:prstGeom prst="roundRect">
            <a:avLst>
              <a:gd name="adj" fmla="val 12603"/>
            </a:avLst>
          </a:prstGeom>
          <a:solidFill>
            <a:srgbClr val="EFF0F6"/>
          </a:solidFill>
          <a:ln w="4763">
            <a:solidFill>
              <a:srgbClr val="C5C7D2"/>
            </a:solidFill>
            <a:prstDash val="solid"/>
          </a:ln>
        </p:spPr>
      </p:sp>
      <p:sp>
        <p:nvSpPr>
          <p:cNvPr id="662559978" name="Text 9"/>
          <p:cNvSpPr/>
          <p:nvPr/>
        </p:nvSpPr>
        <p:spPr bwMode="auto">
          <a:xfrm>
            <a:off x="537715" y="3419995"/>
            <a:ext cx="1245653" cy="170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  <a:defRPr/>
            </a:pPr>
            <a:r>
              <a:rPr lang="en-US" sz="1000">
                <a:solidFill>
                  <a:srgbClr val="3D3E44"/>
                </a:solidFill>
                <a:latin typeface="Montserrat Medium"/>
                <a:ea typeface="Montserrat Medium"/>
                <a:cs typeface="Montserrat Medium"/>
              </a:rPr>
              <a:t>Распределение мест</a:t>
            </a:r>
            <a:endParaRPr lang="en-US" sz="1000"/>
          </a:p>
        </p:txBody>
      </p:sp>
      <p:sp>
        <p:nvSpPr>
          <p:cNvPr id="2013214240" name="Text 10"/>
          <p:cNvSpPr/>
          <p:nvPr/>
        </p:nvSpPr>
        <p:spPr bwMode="auto">
          <a:xfrm>
            <a:off x="537715" y="3641452"/>
            <a:ext cx="4639568" cy="317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  <a:defRPr/>
            </a:pPr>
            <a:r>
              <a:rPr lang="en-US" sz="80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Конкурентная борьба в финальных модулях. Высокая концентрация баллов среди лидеров.</a:t>
            </a:r>
            <a:endParaRPr lang="en-US" sz="800"/>
          </a:p>
        </p:txBody>
      </p:sp>
      <p:sp>
        <p:nvSpPr>
          <p:cNvPr id="1446283298" name="Shape 11"/>
          <p:cNvSpPr/>
          <p:nvPr/>
        </p:nvSpPr>
        <p:spPr bwMode="auto">
          <a:xfrm>
            <a:off x="426392" y="4161532"/>
            <a:ext cx="4862215" cy="602679"/>
          </a:xfrm>
          <a:prstGeom prst="roundRect">
            <a:avLst>
              <a:gd name="adj" fmla="val 15919"/>
            </a:avLst>
          </a:prstGeom>
          <a:solidFill>
            <a:srgbClr val="EFF0F6"/>
          </a:solidFill>
          <a:ln w="4763">
            <a:solidFill>
              <a:srgbClr val="C5C7D2"/>
            </a:solidFill>
            <a:prstDash val="solid"/>
          </a:ln>
        </p:spPr>
      </p:sp>
      <p:sp>
        <p:nvSpPr>
          <p:cNvPr id="1582661636" name="Text 12"/>
          <p:cNvSpPr/>
          <p:nvPr/>
        </p:nvSpPr>
        <p:spPr bwMode="auto">
          <a:xfrm>
            <a:off x="537715" y="4272854"/>
            <a:ext cx="648548" cy="170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  <a:defRPr/>
            </a:pPr>
            <a:r>
              <a:rPr lang="en-US" sz="1000">
                <a:solidFill>
                  <a:srgbClr val="3D3E44"/>
                </a:solidFill>
                <a:latin typeface="Montserrat Medium"/>
                <a:ea typeface="Montserrat Medium"/>
                <a:cs typeface="Montserrat Medium"/>
              </a:rPr>
              <a:t>Тенденции</a:t>
            </a:r>
            <a:endParaRPr lang="en-US" sz="1000"/>
          </a:p>
        </p:txBody>
      </p:sp>
      <p:sp>
        <p:nvSpPr>
          <p:cNvPr id="163402554" name="Text 13"/>
          <p:cNvSpPr/>
          <p:nvPr/>
        </p:nvSpPr>
        <p:spPr bwMode="auto">
          <a:xfrm>
            <a:off x="537715" y="4494312"/>
            <a:ext cx="4160277" cy="16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  <a:defRPr/>
            </a:pPr>
            <a:r>
              <a:rPr lang="en-US" sz="80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Рост интереса к инновационным техникам приготовления и современной подаче блюд.</a:t>
            </a:r>
            <a:endParaRPr lang="en-US" sz="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9818921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400" b="0"/>
              <a:t>Поварское дело</a:t>
            </a:r>
            <a:endParaRPr/>
          </a:p>
        </p:txBody>
      </p:sp>
      <p:sp>
        <p:nvSpPr>
          <p:cNvPr id="45577749" name="Объект 2"/>
          <p:cNvSpPr>
            <a:spLocks noGrp="1"/>
          </p:cNvSpPr>
          <p:nvPr>
            <p:ph idx="1"/>
          </p:nvPr>
        </p:nvSpPr>
        <p:spPr bwMode="auto">
          <a:xfrm>
            <a:off x="599439" y="991311"/>
            <a:ext cx="7932999" cy="40336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800"/>
              <a:t>В 20206 году в квалификационном отборе по компетенции Поварское дело принимали участи 6 колледжей:</a:t>
            </a:r>
            <a:endParaRPr/>
          </a:p>
          <a:p>
            <a:pPr>
              <a:defRPr/>
            </a:pPr>
            <a:r>
              <a:rPr lang="ru-RU" sz="1800"/>
              <a:t>КГА ПОУ «КТИС»</a:t>
            </a:r>
            <a:endParaRPr/>
          </a:p>
          <a:p>
            <a:pPr>
              <a:defRPr/>
            </a:pPr>
            <a:r>
              <a:rPr lang="ru-RU" sz="1800"/>
              <a:t>КГА ПОУ «ВВГУ»;</a:t>
            </a:r>
            <a:endParaRPr/>
          </a:p>
          <a:p>
            <a:pPr>
              <a:defRPr/>
            </a:pPr>
            <a:r>
              <a:rPr lang="ru-RU" sz="1800"/>
              <a:t>КГА ПОУ «ЧСК»;</a:t>
            </a:r>
            <a:endParaRPr/>
          </a:p>
          <a:p>
            <a:pPr>
              <a:defRPr/>
            </a:pPr>
            <a:r>
              <a:rPr lang="ru-RU" sz="1800"/>
              <a:t>КГА ПОУ «</a:t>
            </a:r>
            <a:r>
              <a:rPr lang="ru-RU" sz="1800">
                <a:latin typeface="Arial"/>
                <a:ea typeface="Arial"/>
                <a:cs typeface="Arial"/>
              </a:rPr>
              <a:t>ВГКК ПКС</a:t>
            </a:r>
            <a:r>
              <a:rPr lang="ru-RU" sz="1800"/>
              <a:t>»;</a:t>
            </a:r>
            <a:endParaRPr/>
          </a:p>
          <a:p>
            <a:pPr>
              <a:defRPr/>
            </a:pPr>
            <a:r>
              <a:rPr lang="ru-RU" sz="1800"/>
              <a:t>КГБ ПОУ «</a:t>
            </a:r>
            <a:r>
              <a:rPr lang="ru-RU" sz="1800">
                <a:latin typeface="Arial"/>
                <a:ea typeface="Arial"/>
                <a:cs typeface="Arial"/>
              </a:rPr>
              <a:t>ДВССК</a:t>
            </a:r>
            <a:r>
              <a:rPr lang="ru-RU" sz="1800"/>
              <a:t>»;</a:t>
            </a:r>
            <a:endParaRPr/>
          </a:p>
          <a:p>
            <a:pPr>
              <a:defRPr/>
            </a:pPr>
            <a:r>
              <a:rPr lang="ru-RU" sz="1800"/>
              <a:t>КГА ПОУ «ПИК»;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ru-RU" sz="2000"/>
              <a:t>Была произведена командная работа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4405472" name="Text 0"/>
          <p:cNvSpPr/>
          <p:nvPr/>
        </p:nvSpPr>
        <p:spPr bwMode="auto">
          <a:xfrm>
            <a:off x="496118" y="973038"/>
            <a:ext cx="8151762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49"/>
              </a:lnSpc>
              <a:buNone/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Результаты регионального этапа чемпионата (Основные)</a:t>
            </a:r>
            <a:endParaRPr lang="en-US" sz="2400"/>
          </a:p>
        </p:txBody>
      </p:sp>
      <p:sp>
        <p:nvSpPr>
          <p:cNvPr id="1756918256" name="Shape 1"/>
          <p:cNvSpPr/>
          <p:nvPr/>
        </p:nvSpPr>
        <p:spPr bwMode="auto">
          <a:xfrm>
            <a:off x="496118" y="2077714"/>
            <a:ext cx="8151762" cy="2174230"/>
          </a:xfrm>
          <a:prstGeom prst="roundRect">
            <a:avLst>
              <a:gd name="adj" fmla="val 5135"/>
            </a:avLst>
          </a:prstGeom>
          <a:noFill/>
          <a:ln w="4763">
            <a:solidFill>
              <a:srgbClr val="000000">
                <a:alpha val="7999"/>
              </a:srgbClr>
            </a:solidFill>
            <a:prstDash val="solid"/>
          </a:ln>
        </p:spPr>
      </p:sp>
      <p:sp>
        <p:nvSpPr>
          <p:cNvPr id="155941988" name="Text 2"/>
          <p:cNvSpPr/>
          <p:nvPr/>
        </p:nvSpPr>
        <p:spPr bwMode="auto">
          <a:xfrm>
            <a:off x="1345018" y="2080095"/>
            <a:ext cx="1059156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ФИО конкурсанта</a:t>
            </a:r>
            <a:endParaRPr lang="en-US" sz="950"/>
          </a:p>
        </p:txBody>
      </p:sp>
      <p:sp>
        <p:nvSpPr>
          <p:cNvPr id="758912584" name="Text 3"/>
          <p:cNvSpPr/>
          <p:nvPr/>
        </p:nvSpPr>
        <p:spPr bwMode="auto">
          <a:xfrm>
            <a:off x="4100727" y="2080095"/>
            <a:ext cx="1021635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Набранный балл</a:t>
            </a:r>
            <a:endParaRPr lang="en-US" sz="950"/>
          </a:p>
        </p:txBody>
      </p:sp>
      <p:sp>
        <p:nvSpPr>
          <p:cNvPr id="1179131503" name="Text 4"/>
          <p:cNvSpPr/>
          <p:nvPr/>
        </p:nvSpPr>
        <p:spPr bwMode="auto">
          <a:xfrm>
            <a:off x="7126146" y="2080095"/>
            <a:ext cx="368199" cy="20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Место</a:t>
            </a:r>
            <a:endParaRPr lang="en-US" sz="950"/>
          </a:p>
        </p:txBody>
      </p:sp>
      <p:sp>
        <p:nvSpPr>
          <p:cNvPr id="713644509" name="Text 5"/>
          <p:cNvSpPr/>
          <p:nvPr/>
        </p:nvSpPr>
        <p:spPr bwMode="auto">
          <a:xfrm>
            <a:off x="651968" y="2441673"/>
            <a:ext cx="1740971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Прокопенко Артур Дмитриевич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367557101" name="Text 6"/>
          <p:cNvSpPr/>
          <p:nvPr/>
        </p:nvSpPr>
        <p:spPr bwMode="auto">
          <a:xfrm>
            <a:off x="4460589" y="2441673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84.76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956118035" name="Text 7"/>
          <p:cNvSpPr/>
          <p:nvPr/>
        </p:nvSpPr>
        <p:spPr bwMode="auto">
          <a:xfrm>
            <a:off x="7276517" y="2441673"/>
            <a:ext cx="67817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1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652988998" name="Text 8"/>
          <p:cNvSpPr/>
          <p:nvPr/>
        </p:nvSpPr>
        <p:spPr bwMode="auto">
          <a:xfrm>
            <a:off x="624928" y="2803251"/>
            <a:ext cx="1898619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Володина Галина Станиславовна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781831878" name="Text 9"/>
          <p:cNvSpPr/>
          <p:nvPr/>
        </p:nvSpPr>
        <p:spPr bwMode="auto">
          <a:xfrm>
            <a:off x="4460409" y="2803251"/>
            <a:ext cx="302630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77.42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601965126" name="Text 10"/>
          <p:cNvSpPr/>
          <p:nvPr/>
        </p:nvSpPr>
        <p:spPr bwMode="auto">
          <a:xfrm>
            <a:off x="7276877" y="2803251"/>
            <a:ext cx="67817" cy="202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2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705979650" name="Text 11"/>
          <p:cNvSpPr/>
          <p:nvPr/>
        </p:nvSpPr>
        <p:spPr bwMode="auto">
          <a:xfrm>
            <a:off x="624928" y="3164829"/>
            <a:ext cx="179505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Гасимова Виктория Алексеевна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501312875" name="Text 12"/>
          <p:cNvSpPr/>
          <p:nvPr/>
        </p:nvSpPr>
        <p:spPr bwMode="auto">
          <a:xfrm>
            <a:off x="4460409" y="3164829"/>
            <a:ext cx="302630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74.72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380066780" name="Text 13"/>
          <p:cNvSpPr/>
          <p:nvPr/>
        </p:nvSpPr>
        <p:spPr bwMode="auto">
          <a:xfrm>
            <a:off x="7276697" y="3164829"/>
            <a:ext cx="67817" cy="201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3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812539288" name="Text 14"/>
          <p:cNvSpPr/>
          <p:nvPr/>
        </p:nvSpPr>
        <p:spPr bwMode="auto">
          <a:xfrm>
            <a:off x="624928" y="3526407"/>
            <a:ext cx="1912167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Егошина Александра Данииловна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846334858" name="Text 15"/>
          <p:cNvSpPr/>
          <p:nvPr/>
        </p:nvSpPr>
        <p:spPr bwMode="auto">
          <a:xfrm>
            <a:off x="4460409" y="3526407"/>
            <a:ext cx="302630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70.59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531144516" name="Text 16"/>
          <p:cNvSpPr/>
          <p:nvPr/>
        </p:nvSpPr>
        <p:spPr bwMode="auto">
          <a:xfrm>
            <a:off x="7276517" y="3526407"/>
            <a:ext cx="67817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4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362976526" name="Text 17"/>
          <p:cNvSpPr/>
          <p:nvPr/>
        </p:nvSpPr>
        <p:spPr bwMode="auto">
          <a:xfrm>
            <a:off x="624928" y="3887985"/>
            <a:ext cx="1883121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Степанюк Сергей Александрович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020141908" name="Text 18"/>
          <p:cNvSpPr/>
          <p:nvPr/>
        </p:nvSpPr>
        <p:spPr bwMode="auto">
          <a:xfrm>
            <a:off x="4460409" y="3887985"/>
            <a:ext cx="302630" cy="20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69.91</a:t>
            </a:r>
            <a:endParaRPr sz="950">
              <a:solidFill>
                <a:schemeClr val="tx1"/>
              </a:solidFill>
            </a:endParaRPr>
          </a:p>
        </p:txBody>
      </p:sp>
      <p:sp>
        <p:nvSpPr>
          <p:cNvPr id="1451219501" name="Text 19"/>
          <p:cNvSpPr/>
          <p:nvPr/>
        </p:nvSpPr>
        <p:spPr bwMode="auto">
          <a:xfrm>
            <a:off x="7276697" y="3887985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chemeClr val="tx1"/>
                </a:solidFill>
                <a:latin typeface="Inter Light"/>
                <a:ea typeface="Inter Light"/>
                <a:cs typeface="Inter Light"/>
              </a:rPr>
              <a:t>5</a:t>
            </a:r>
            <a:endParaRPr sz="950">
              <a:solidFill>
                <a:schemeClr val="tx1"/>
              </a:solidFill>
            </a:endParaRPr>
          </a:p>
        </p:txBody>
      </p:sp>
      <p:cxnSp>
        <p:nvCxnSpPr>
          <p:cNvPr id="1949136715" name="Прямая соединительная линия 657375421"/>
          <p:cNvCxnSpPr/>
          <p:nvPr/>
        </p:nvCxnSpPr>
        <p:spPr bwMode="auto">
          <a:xfrm>
            <a:off x="3312519" y="2073519"/>
            <a:ext cx="0" cy="2013648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1239" name="Прямая соединительная линия 2142167189"/>
          <p:cNvCxnSpPr/>
          <p:nvPr/>
        </p:nvCxnSpPr>
        <p:spPr bwMode="auto">
          <a:xfrm>
            <a:off x="6170019" y="2073519"/>
            <a:ext cx="0" cy="2013648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1143616" name="Прямая соединительная линия 1021536122"/>
          <p:cNvCxnSpPr/>
          <p:nvPr/>
        </p:nvCxnSpPr>
        <p:spPr bwMode="auto">
          <a:xfrm>
            <a:off x="581999" y="2651986"/>
            <a:ext cx="806588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469431" name="Прямая соединительная линия 74766881"/>
          <p:cNvCxnSpPr/>
          <p:nvPr/>
        </p:nvCxnSpPr>
        <p:spPr bwMode="auto">
          <a:xfrm>
            <a:off x="562949" y="3019064"/>
            <a:ext cx="8086724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8839114" name="Прямая соединительная линия 1729856458"/>
          <p:cNvCxnSpPr/>
          <p:nvPr/>
        </p:nvCxnSpPr>
        <p:spPr bwMode="auto">
          <a:xfrm>
            <a:off x="562949" y="3361964"/>
            <a:ext cx="8084931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591595" name="Прямая соединительная линия 1458439943"/>
          <p:cNvCxnSpPr/>
          <p:nvPr/>
        </p:nvCxnSpPr>
        <p:spPr bwMode="auto">
          <a:xfrm>
            <a:off x="543899" y="3724274"/>
            <a:ext cx="8124824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603575" name="Прямая соединительная линия 244960356"/>
          <p:cNvCxnSpPr/>
          <p:nvPr/>
        </p:nvCxnSpPr>
        <p:spPr bwMode="auto">
          <a:xfrm flipV="1">
            <a:off x="553424" y="2305049"/>
            <a:ext cx="8096249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426944" name="Прямая соединительная линия 766812067"/>
          <p:cNvCxnSpPr/>
          <p:nvPr/>
        </p:nvCxnSpPr>
        <p:spPr bwMode="auto">
          <a:xfrm>
            <a:off x="562949" y="2076449"/>
            <a:ext cx="811530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7747251" name="Прямая соединительная линия 1022491465"/>
          <p:cNvCxnSpPr/>
          <p:nvPr/>
        </p:nvCxnSpPr>
        <p:spPr bwMode="auto">
          <a:xfrm>
            <a:off x="562949" y="2076449"/>
            <a:ext cx="0" cy="2010717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183704" name="Прямая соединительная линия 1619548279"/>
          <p:cNvCxnSpPr/>
          <p:nvPr/>
        </p:nvCxnSpPr>
        <p:spPr bwMode="auto">
          <a:xfrm>
            <a:off x="562949" y="4087167"/>
            <a:ext cx="8105774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767613" name="Прямая соединительная линия 1298278705"/>
          <p:cNvCxnSpPr/>
          <p:nvPr/>
        </p:nvCxnSpPr>
        <p:spPr bwMode="auto">
          <a:xfrm>
            <a:off x="8647881" y="2080095"/>
            <a:ext cx="0" cy="2007072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5161567" name="Text 0"/>
          <p:cNvSpPr/>
          <p:nvPr/>
        </p:nvSpPr>
        <p:spPr bwMode="auto">
          <a:xfrm>
            <a:off x="496118" y="973037"/>
            <a:ext cx="7763031" cy="77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49"/>
              </a:lnSpc>
              <a:buNone/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Результаты регионального этапа чемпионата (Юниоры)</a:t>
            </a:r>
            <a:endParaRPr lang="en-US" sz="2400"/>
          </a:p>
        </p:txBody>
      </p:sp>
      <p:sp>
        <p:nvSpPr>
          <p:cNvPr id="2026335762" name="Shape 1"/>
          <p:cNvSpPr/>
          <p:nvPr/>
        </p:nvSpPr>
        <p:spPr bwMode="auto">
          <a:xfrm>
            <a:off x="496118" y="1996157"/>
            <a:ext cx="8151762" cy="2174230"/>
          </a:xfrm>
          <a:prstGeom prst="roundRect">
            <a:avLst>
              <a:gd name="adj" fmla="val 5135"/>
            </a:avLst>
          </a:prstGeom>
          <a:noFill/>
          <a:ln w="4763">
            <a:solidFill>
              <a:srgbClr val="000000">
                <a:alpha val="7999"/>
              </a:srgbClr>
            </a:solidFill>
            <a:prstDash val="solid"/>
          </a:ln>
        </p:spPr>
      </p:sp>
      <p:sp>
        <p:nvSpPr>
          <p:cNvPr id="1098727529" name="Text 2"/>
          <p:cNvSpPr/>
          <p:nvPr/>
        </p:nvSpPr>
        <p:spPr bwMode="auto">
          <a:xfrm>
            <a:off x="1329379" y="2080095"/>
            <a:ext cx="1059156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ФИО конкурсанта</a:t>
            </a:r>
            <a:endParaRPr lang="en-US" sz="950"/>
          </a:p>
        </p:txBody>
      </p:sp>
      <p:sp>
        <p:nvSpPr>
          <p:cNvPr id="1699647652" name="Text 3"/>
          <p:cNvSpPr/>
          <p:nvPr/>
        </p:nvSpPr>
        <p:spPr bwMode="auto">
          <a:xfrm>
            <a:off x="4062839" y="2080095"/>
            <a:ext cx="1021635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Набранный балл</a:t>
            </a:r>
            <a:endParaRPr lang="en-US" sz="950"/>
          </a:p>
        </p:txBody>
      </p:sp>
      <p:sp>
        <p:nvSpPr>
          <p:cNvPr id="456209591" name="Text 4"/>
          <p:cNvSpPr/>
          <p:nvPr/>
        </p:nvSpPr>
        <p:spPr bwMode="auto">
          <a:xfrm>
            <a:off x="7104256" y="2080095"/>
            <a:ext cx="368199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Место</a:t>
            </a:r>
            <a:endParaRPr lang="en-US" sz="950"/>
          </a:p>
        </p:txBody>
      </p:sp>
      <p:sp>
        <p:nvSpPr>
          <p:cNvPr id="840935189" name="Shape 5"/>
          <p:cNvSpPr/>
          <p:nvPr/>
        </p:nvSpPr>
        <p:spPr bwMode="auto">
          <a:xfrm>
            <a:off x="501774" y="2360116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90643650" name="Text 6"/>
          <p:cNvSpPr/>
          <p:nvPr/>
        </p:nvSpPr>
        <p:spPr bwMode="auto">
          <a:xfrm>
            <a:off x="625747" y="2441673"/>
            <a:ext cx="1794879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Дулесов Матвей Владимирович</a:t>
            </a:r>
            <a:endParaRPr lang="en-US" sz="950"/>
          </a:p>
        </p:txBody>
      </p:sp>
      <p:sp>
        <p:nvSpPr>
          <p:cNvPr id="1893753371" name="Shape 7"/>
          <p:cNvSpPr/>
          <p:nvPr/>
        </p:nvSpPr>
        <p:spPr bwMode="auto">
          <a:xfrm>
            <a:off x="3215282" y="2360116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93353760" name="Text 8"/>
          <p:cNvSpPr/>
          <p:nvPr/>
        </p:nvSpPr>
        <p:spPr bwMode="auto">
          <a:xfrm>
            <a:off x="4422341" y="2441673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82.27</a:t>
            </a:r>
            <a:endParaRPr lang="en-US" sz="950"/>
          </a:p>
        </p:txBody>
      </p:sp>
      <p:sp>
        <p:nvSpPr>
          <p:cNvPr id="972242783" name="Shape 9"/>
          <p:cNvSpPr/>
          <p:nvPr/>
        </p:nvSpPr>
        <p:spPr bwMode="auto">
          <a:xfrm>
            <a:off x="5928792" y="2360116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38147490" name="Text 10"/>
          <p:cNvSpPr/>
          <p:nvPr/>
        </p:nvSpPr>
        <p:spPr bwMode="auto">
          <a:xfrm>
            <a:off x="7254447" y="2441673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1</a:t>
            </a:r>
            <a:endParaRPr lang="en-US" sz="950"/>
          </a:p>
        </p:txBody>
      </p:sp>
      <p:sp>
        <p:nvSpPr>
          <p:cNvPr id="2113533742" name="Shape 11"/>
          <p:cNvSpPr/>
          <p:nvPr/>
        </p:nvSpPr>
        <p:spPr bwMode="auto">
          <a:xfrm>
            <a:off x="501774" y="2721694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56033695" name="Text 12"/>
          <p:cNvSpPr/>
          <p:nvPr/>
        </p:nvSpPr>
        <p:spPr bwMode="auto">
          <a:xfrm>
            <a:off x="625747" y="2803251"/>
            <a:ext cx="1739736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Вереновская Лада Алексеевна</a:t>
            </a:r>
            <a:endParaRPr lang="en-US" sz="950"/>
          </a:p>
        </p:txBody>
      </p:sp>
      <p:sp>
        <p:nvSpPr>
          <p:cNvPr id="1598402382" name="Shape 13"/>
          <p:cNvSpPr/>
          <p:nvPr/>
        </p:nvSpPr>
        <p:spPr bwMode="auto">
          <a:xfrm>
            <a:off x="3215282" y="2721694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18400808" name="Text 14"/>
          <p:cNvSpPr/>
          <p:nvPr/>
        </p:nvSpPr>
        <p:spPr bwMode="auto">
          <a:xfrm>
            <a:off x="4422341" y="2803251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78.19</a:t>
            </a:r>
            <a:endParaRPr lang="en-US" sz="950"/>
          </a:p>
        </p:txBody>
      </p:sp>
      <p:sp>
        <p:nvSpPr>
          <p:cNvPr id="695969639" name="Shape 15"/>
          <p:cNvSpPr/>
          <p:nvPr/>
        </p:nvSpPr>
        <p:spPr bwMode="auto">
          <a:xfrm>
            <a:off x="5928792" y="2721694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19719745" name="Text 16"/>
          <p:cNvSpPr/>
          <p:nvPr/>
        </p:nvSpPr>
        <p:spPr bwMode="auto">
          <a:xfrm>
            <a:off x="7254447" y="2803251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2</a:t>
            </a:r>
            <a:endParaRPr lang="en-US" sz="950"/>
          </a:p>
        </p:txBody>
      </p:sp>
      <p:sp>
        <p:nvSpPr>
          <p:cNvPr id="313814055" name="Shape 17"/>
          <p:cNvSpPr/>
          <p:nvPr/>
        </p:nvSpPr>
        <p:spPr bwMode="auto">
          <a:xfrm>
            <a:off x="501774" y="3083272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05885303" name="Text 18"/>
          <p:cNvSpPr/>
          <p:nvPr/>
        </p:nvSpPr>
        <p:spPr bwMode="auto">
          <a:xfrm>
            <a:off x="625747" y="3164829"/>
            <a:ext cx="1767952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Повзун Елизавета Григорьевна</a:t>
            </a:r>
            <a:endParaRPr lang="en-US" sz="950"/>
          </a:p>
        </p:txBody>
      </p:sp>
      <p:sp>
        <p:nvSpPr>
          <p:cNvPr id="1001800996" name="Shape 19"/>
          <p:cNvSpPr/>
          <p:nvPr/>
        </p:nvSpPr>
        <p:spPr bwMode="auto">
          <a:xfrm>
            <a:off x="3215282" y="3083272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66171835" name="Text 20"/>
          <p:cNvSpPr/>
          <p:nvPr/>
        </p:nvSpPr>
        <p:spPr bwMode="auto">
          <a:xfrm>
            <a:off x="4422341" y="3164829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74.69</a:t>
            </a:r>
            <a:endParaRPr lang="en-US" sz="950"/>
          </a:p>
        </p:txBody>
      </p:sp>
      <p:sp>
        <p:nvSpPr>
          <p:cNvPr id="25181593" name="Shape 21"/>
          <p:cNvSpPr/>
          <p:nvPr/>
        </p:nvSpPr>
        <p:spPr bwMode="auto">
          <a:xfrm>
            <a:off x="5928792" y="3083272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91181998" name="Text 22"/>
          <p:cNvSpPr/>
          <p:nvPr/>
        </p:nvSpPr>
        <p:spPr bwMode="auto">
          <a:xfrm>
            <a:off x="7254447" y="3164829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3</a:t>
            </a:r>
            <a:endParaRPr lang="en-US" sz="950"/>
          </a:p>
        </p:txBody>
      </p:sp>
      <p:sp>
        <p:nvSpPr>
          <p:cNvPr id="1344514472" name="Shape 23"/>
          <p:cNvSpPr/>
          <p:nvPr/>
        </p:nvSpPr>
        <p:spPr bwMode="auto">
          <a:xfrm>
            <a:off x="501774" y="3444850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44859430" name="Text 24"/>
          <p:cNvSpPr/>
          <p:nvPr/>
        </p:nvSpPr>
        <p:spPr bwMode="auto">
          <a:xfrm>
            <a:off x="625747" y="3526407"/>
            <a:ext cx="1619324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Карнаух Михаил Алексеевич</a:t>
            </a:r>
            <a:endParaRPr lang="en-US" sz="950"/>
          </a:p>
        </p:txBody>
      </p:sp>
      <p:sp>
        <p:nvSpPr>
          <p:cNvPr id="1657471681" name="Shape 25"/>
          <p:cNvSpPr/>
          <p:nvPr/>
        </p:nvSpPr>
        <p:spPr bwMode="auto">
          <a:xfrm>
            <a:off x="3215282" y="3444850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69716390" name="Text 26"/>
          <p:cNvSpPr/>
          <p:nvPr/>
        </p:nvSpPr>
        <p:spPr bwMode="auto">
          <a:xfrm>
            <a:off x="4422341" y="3526407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66.06</a:t>
            </a:r>
            <a:endParaRPr lang="en-US" sz="950"/>
          </a:p>
        </p:txBody>
      </p:sp>
      <p:sp>
        <p:nvSpPr>
          <p:cNvPr id="881249928" name="Shape 27"/>
          <p:cNvSpPr/>
          <p:nvPr/>
        </p:nvSpPr>
        <p:spPr bwMode="auto">
          <a:xfrm>
            <a:off x="5928792" y="3444850"/>
            <a:ext cx="2713509" cy="36157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90520240" name="Text 28"/>
          <p:cNvSpPr/>
          <p:nvPr/>
        </p:nvSpPr>
        <p:spPr bwMode="auto">
          <a:xfrm>
            <a:off x="7254447" y="3526407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4</a:t>
            </a:r>
            <a:endParaRPr lang="en-US" sz="950"/>
          </a:p>
        </p:txBody>
      </p:sp>
      <p:sp>
        <p:nvSpPr>
          <p:cNvPr id="1199190479" name="Shape 29"/>
          <p:cNvSpPr/>
          <p:nvPr/>
        </p:nvSpPr>
        <p:spPr bwMode="auto">
          <a:xfrm>
            <a:off x="501774" y="3806428"/>
            <a:ext cx="2713509" cy="35919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51318811" name="Text 30"/>
          <p:cNvSpPr/>
          <p:nvPr/>
        </p:nvSpPr>
        <p:spPr bwMode="auto">
          <a:xfrm>
            <a:off x="625747" y="3887985"/>
            <a:ext cx="1566895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Михайлюк Софья Петровна</a:t>
            </a:r>
            <a:endParaRPr lang="en-US" sz="950"/>
          </a:p>
        </p:txBody>
      </p:sp>
      <p:sp>
        <p:nvSpPr>
          <p:cNvPr id="1091152331" name="Shape 31"/>
          <p:cNvSpPr/>
          <p:nvPr/>
        </p:nvSpPr>
        <p:spPr bwMode="auto">
          <a:xfrm>
            <a:off x="3215282" y="3806428"/>
            <a:ext cx="2713509" cy="35919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78649071" name="Text 32"/>
          <p:cNvSpPr/>
          <p:nvPr/>
        </p:nvSpPr>
        <p:spPr bwMode="auto">
          <a:xfrm>
            <a:off x="4422341" y="3887985"/>
            <a:ext cx="302630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65.97</a:t>
            </a:r>
            <a:endParaRPr lang="en-US" sz="950"/>
          </a:p>
        </p:txBody>
      </p:sp>
      <p:sp>
        <p:nvSpPr>
          <p:cNvPr id="1400260214" name="Shape 33"/>
          <p:cNvSpPr/>
          <p:nvPr/>
        </p:nvSpPr>
        <p:spPr bwMode="auto">
          <a:xfrm>
            <a:off x="5928792" y="3806428"/>
            <a:ext cx="2713509" cy="35919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2825487" name="Text 34"/>
          <p:cNvSpPr/>
          <p:nvPr/>
        </p:nvSpPr>
        <p:spPr bwMode="auto">
          <a:xfrm>
            <a:off x="7254447" y="3887985"/>
            <a:ext cx="67817" cy="20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272525"/>
                </a:solidFill>
                <a:latin typeface="Inter Light"/>
                <a:ea typeface="Inter Light"/>
                <a:cs typeface="Inter Light"/>
              </a:rPr>
              <a:t>5</a:t>
            </a:r>
            <a:endParaRPr lang="en-US" sz="950"/>
          </a:p>
        </p:txBody>
      </p:sp>
      <p:cxnSp>
        <p:nvCxnSpPr>
          <p:cNvPr id="226996814" name="Прямая соединительная линия 565037585"/>
          <p:cNvCxnSpPr/>
          <p:nvPr/>
        </p:nvCxnSpPr>
        <p:spPr bwMode="auto">
          <a:xfrm>
            <a:off x="3325199" y="2000250"/>
            <a:ext cx="0" cy="2181224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668659" name="Прямая соединительная линия 263947584"/>
          <p:cNvCxnSpPr/>
          <p:nvPr/>
        </p:nvCxnSpPr>
        <p:spPr bwMode="auto">
          <a:xfrm>
            <a:off x="6077925" y="1990724"/>
            <a:ext cx="0" cy="2181224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0223791" name="Прямая соединительная линия 1373466098"/>
          <p:cNvCxnSpPr/>
          <p:nvPr/>
        </p:nvCxnSpPr>
        <p:spPr bwMode="auto">
          <a:xfrm flipV="1">
            <a:off x="572474" y="2647949"/>
            <a:ext cx="8069825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3343242" name="Прямая соединительная линия 563905087"/>
          <p:cNvCxnSpPr/>
          <p:nvPr/>
        </p:nvCxnSpPr>
        <p:spPr bwMode="auto">
          <a:xfrm flipV="1">
            <a:off x="625747" y="3002073"/>
            <a:ext cx="8022133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944181" name="Прямая соединительная линия 1513244868"/>
          <p:cNvCxnSpPr/>
          <p:nvPr/>
        </p:nvCxnSpPr>
        <p:spPr bwMode="auto">
          <a:xfrm>
            <a:off x="501773" y="2009414"/>
            <a:ext cx="8140527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8457064" name="Прямая соединительная линия 233238175"/>
          <p:cNvCxnSpPr/>
          <p:nvPr/>
        </p:nvCxnSpPr>
        <p:spPr bwMode="auto">
          <a:xfrm>
            <a:off x="496118" y="2360115"/>
            <a:ext cx="8151762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8632616" name="Прямая соединительная линия 2052657455"/>
          <p:cNvCxnSpPr/>
          <p:nvPr/>
        </p:nvCxnSpPr>
        <p:spPr bwMode="auto">
          <a:xfrm flipH="1">
            <a:off x="501773" y="1990724"/>
            <a:ext cx="0" cy="2174899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369020" name="Прямая соединительная линия 671661234"/>
          <p:cNvCxnSpPr/>
          <p:nvPr/>
        </p:nvCxnSpPr>
        <p:spPr bwMode="auto">
          <a:xfrm flipH="1">
            <a:off x="8647881" y="2009774"/>
            <a:ext cx="0" cy="2143125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36818" name="Прямая соединительная линия 973574833"/>
          <p:cNvCxnSpPr/>
          <p:nvPr/>
        </p:nvCxnSpPr>
        <p:spPr bwMode="auto">
          <a:xfrm flipV="1">
            <a:off x="496118" y="4152899"/>
            <a:ext cx="8146181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218603" name="Прямая соединительная линия 1487108232"/>
          <p:cNvCxnSpPr/>
          <p:nvPr/>
        </p:nvCxnSpPr>
        <p:spPr bwMode="auto">
          <a:xfrm flipV="1">
            <a:off x="591525" y="3362324"/>
            <a:ext cx="8050775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65358" name="Прямая соединительная линия 1158935428"/>
          <p:cNvCxnSpPr/>
          <p:nvPr/>
        </p:nvCxnSpPr>
        <p:spPr bwMode="auto">
          <a:xfrm>
            <a:off x="591525" y="3724274"/>
            <a:ext cx="805635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7459846" name="Text 0"/>
          <p:cNvSpPr/>
          <p:nvPr/>
        </p:nvSpPr>
        <p:spPr bwMode="auto">
          <a:xfrm>
            <a:off x="496118" y="409873"/>
            <a:ext cx="8151762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49"/>
              </a:lnSpc>
              <a:buNone/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Подготовка конкурсантов: опыт, проблемы, практика</a:t>
            </a:r>
            <a:endParaRPr lang="en-US" sz="2400"/>
          </a:p>
        </p:txBody>
      </p:sp>
      <p:sp>
        <p:nvSpPr>
          <p:cNvPr id="719813306" name="Shape 1"/>
          <p:cNvSpPr/>
          <p:nvPr/>
        </p:nvSpPr>
        <p:spPr bwMode="auto">
          <a:xfrm>
            <a:off x="406822" y="1371005"/>
            <a:ext cx="4103191" cy="3362622"/>
          </a:xfrm>
          <a:prstGeom prst="roundRect">
            <a:avLst>
              <a:gd name="adj" fmla="val 5312"/>
            </a:avLst>
          </a:prstGeom>
          <a:solidFill>
            <a:srgbClr val="C6C9DC"/>
          </a:solidFill>
          <a:ln/>
        </p:spPr>
      </p:sp>
      <p:sp>
        <p:nvSpPr>
          <p:cNvPr id="1555779649" name="Text 2"/>
          <p:cNvSpPr/>
          <p:nvPr/>
        </p:nvSpPr>
        <p:spPr bwMode="auto">
          <a:xfrm>
            <a:off x="530795" y="1482625"/>
            <a:ext cx="756" cy="200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endParaRPr lang="en-US" sz="950"/>
          </a:p>
        </p:txBody>
      </p:sp>
      <p:sp>
        <p:nvSpPr>
          <p:cNvPr id="388755487" name="Text 3"/>
          <p:cNvSpPr/>
          <p:nvPr/>
        </p:nvSpPr>
        <p:spPr bwMode="auto">
          <a:xfrm>
            <a:off x="530795" y="1805061"/>
            <a:ext cx="1278990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2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</a:rPr>
              <a:t>Сильные стороны</a:t>
            </a:r>
            <a:endParaRPr lang="en-US" sz="1200"/>
          </a:p>
        </p:txBody>
      </p:sp>
      <p:sp>
        <p:nvSpPr>
          <p:cNvPr id="1326606920" name="Text 4"/>
          <p:cNvSpPr/>
          <p:nvPr/>
        </p:nvSpPr>
        <p:spPr bwMode="auto">
          <a:xfrm>
            <a:off x="530796" y="2122884"/>
            <a:ext cx="3855243" cy="682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549"/>
              </a:lnSpc>
              <a:buSzPct val="100000"/>
              <a:buChar char="•"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Системная тренировочная база в учебных кухнях</a:t>
            </a:r>
            <a:endParaRPr lang="en-US" sz="950"/>
          </a:p>
          <a:p>
            <a:pPr marL="342900" indent="-342900" algn="l">
              <a:lnSpc>
                <a:spcPts val="1549"/>
              </a:lnSpc>
              <a:buSzPct val="100000"/>
              <a:buChar char="•"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Участие в мастер-классах от ведущих шеф-поваров</a:t>
            </a:r>
            <a:endParaRPr lang="en-US" sz="950"/>
          </a:p>
          <a:p>
            <a:pPr marL="342900" indent="-342900" algn="l">
              <a:lnSpc>
                <a:spcPts val="1549"/>
              </a:lnSpc>
              <a:buSzPct val="100000"/>
              <a:buChar char="•"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Индивидуальное наставничество и разбор ошибок</a:t>
            </a:r>
            <a:endParaRPr lang="en-US" sz="950"/>
          </a:p>
        </p:txBody>
      </p:sp>
      <p:sp>
        <p:nvSpPr>
          <p:cNvPr id="2064267224" name="Text 5"/>
          <p:cNvSpPr/>
          <p:nvPr/>
        </p:nvSpPr>
        <p:spPr bwMode="auto">
          <a:xfrm>
            <a:off x="4728045" y="1494978"/>
            <a:ext cx="1843269" cy="196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200" b="1">
                <a:solidFill>
                  <a:srgbClr val="74767D"/>
                </a:solidFill>
                <a:latin typeface="Montserrat Medium"/>
                <a:ea typeface="Montserrat Medium"/>
                <a:cs typeface="Montserrat Medium"/>
              </a:rPr>
              <a:t>Выявленные</a:t>
            </a:r>
            <a:r>
              <a:rPr lang="en-US" sz="1200">
                <a:solidFill>
                  <a:srgbClr val="74767D"/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1200" b="1">
                <a:solidFill>
                  <a:srgbClr val="74767D"/>
                </a:solidFill>
                <a:latin typeface="Montserrat Medium"/>
                <a:ea typeface="Montserrat Medium"/>
                <a:cs typeface="Montserrat Medium"/>
              </a:rPr>
              <a:t>проблемы</a:t>
            </a:r>
            <a:endParaRPr lang="en-US" sz="1200"/>
          </a:p>
        </p:txBody>
      </p:sp>
      <p:sp>
        <p:nvSpPr>
          <p:cNvPr id="442892667" name="Text 6"/>
          <p:cNvSpPr/>
          <p:nvPr/>
        </p:nvSpPr>
        <p:spPr bwMode="auto">
          <a:xfrm>
            <a:off x="4728045" y="1812801"/>
            <a:ext cx="3924598" cy="1717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549"/>
              </a:lnSpc>
              <a:buSzPct val="100000"/>
              <a:buChar char="•"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Недостаточная материально-техническая база ряда учреждений</a:t>
            </a:r>
            <a:endParaRPr lang="en-US" sz="950"/>
          </a:p>
          <a:p>
            <a:pPr marL="342900" indent="-342900" algn="l">
              <a:lnSpc>
                <a:spcPts val="1549"/>
              </a:lnSpc>
              <a:buSzPct val="100000"/>
              <a:buChar char="•"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Неравномерный доступ к профессиональному оборудованию</a:t>
            </a:r>
            <a:endParaRPr lang="en-US" sz="950"/>
          </a:p>
          <a:p>
            <a:pPr marL="342900" indent="-342900" algn="l">
              <a:lnSpc>
                <a:spcPts val="1549"/>
              </a:lnSpc>
              <a:buSzPct val="100000"/>
              <a:buChar char="•"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Психологическая неготовность к условиям соревновательного стресса</a:t>
            </a:r>
            <a:endParaRPr lang="en-US" sz="950"/>
          </a:p>
          <a:p>
            <a:pPr marL="342900" indent="-342900" algn="l">
              <a:lnSpc>
                <a:spcPts val="1549"/>
              </a:lnSpc>
              <a:buSzPct val="100000"/>
              <a:buChar char="•"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Ограниченный опыт работы с актуальными стандартами </a:t>
            </a: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«</a:t>
            </a: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Профессионалы</a:t>
            </a:r>
            <a:r>
              <a:rPr lang="ru-RU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»</a:t>
            </a:r>
            <a:endParaRPr lang="en-US" sz="950"/>
          </a:p>
        </p:txBody>
      </p:sp>
      <p:sp>
        <p:nvSpPr>
          <p:cNvPr id="795423113" name="Shape 7"/>
          <p:cNvSpPr/>
          <p:nvPr/>
        </p:nvSpPr>
        <p:spPr bwMode="auto">
          <a:xfrm>
            <a:off x="4728045" y="3670176"/>
            <a:ext cx="3924598" cy="923925"/>
          </a:xfrm>
          <a:prstGeom prst="roundRect">
            <a:avLst>
              <a:gd name="adj" fmla="val 12083"/>
            </a:avLst>
          </a:prstGeom>
          <a:solidFill>
            <a:srgbClr val="B6D6FC"/>
          </a:solidFill>
          <a:ln/>
        </p:spPr>
      </p:sp>
      <p:pic>
        <p:nvPicPr>
          <p:cNvPr id="952916578" name="Image 0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852020" y="3859485"/>
            <a:ext cx="155003" cy="123974"/>
          </a:xfrm>
          <a:prstGeom prst="rect">
            <a:avLst/>
          </a:prstGeom>
        </p:spPr>
      </p:pic>
      <p:sp>
        <p:nvSpPr>
          <p:cNvPr id="1595919100" name="Text 8"/>
          <p:cNvSpPr/>
          <p:nvPr/>
        </p:nvSpPr>
        <p:spPr bwMode="auto">
          <a:xfrm>
            <a:off x="5130998" y="3825106"/>
            <a:ext cx="3397671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Практика показывает: конкурсанты, прошедшие не менее 3 отборочных туров, демонстрируют значительно более стабильные результаты.</a:t>
            </a:r>
            <a:endParaRPr lang="en-US" sz="95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7065023" name="Text 0"/>
          <p:cNvSpPr/>
          <p:nvPr/>
        </p:nvSpPr>
        <p:spPr bwMode="auto">
          <a:xfrm>
            <a:off x="444742" y="641125"/>
            <a:ext cx="8151762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49"/>
              </a:lnSpc>
              <a:buNone/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Сотрудничество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с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индустриальными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партнёрами</a:t>
            </a:r>
            <a:endParaRPr lang="en-US" sz="2400"/>
          </a:p>
        </p:txBody>
      </p:sp>
      <p:sp>
        <p:nvSpPr>
          <p:cNvPr id="1267419786" name="Text 1"/>
          <p:cNvSpPr/>
          <p:nvPr/>
        </p:nvSpPr>
        <p:spPr bwMode="auto">
          <a:xfrm>
            <a:off x="444742" y="1217760"/>
            <a:ext cx="8151762" cy="396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Взаимодействие с ведущими предприятиями отрасли — ключевой фактор повышения качества подготовки. Партнёрство обеспечивает доступ к реальным производственным условиям и актуальным стандартам профессии.</a:t>
            </a:r>
            <a:endParaRPr lang="en-US" sz="950"/>
          </a:p>
        </p:txBody>
      </p:sp>
      <p:pic>
        <p:nvPicPr>
          <p:cNvPr id="2126490205" name="Image 0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96117" y="2433933"/>
            <a:ext cx="952655" cy="717276"/>
          </a:xfrm>
          <a:prstGeom prst="rect">
            <a:avLst/>
          </a:prstGeom>
        </p:spPr>
      </p:pic>
      <p:sp>
        <p:nvSpPr>
          <p:cNvPr id="1511253059" name="Text 2"/>
          <p:cNvSpPr/>
          <p:nvPr/>
        </p:nvSpPr>
        <p:spPr bwMode="auto">
          <a:xfrm>
            <a:off x="1530696" y="2376101"/>
            <a:ext cx="2482259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200">
                <a:solidFill>
                  <a:srgbClr val="3D3E44"/>
                </a:solidFill>
                <a:latin typeface="Montserrat Medium"/>
                <a:ea typeface="Montserrat Medium"/>
                <a:cs typeface="Montserrat Medium"/>
              </a:rPr>
              <a:t>Доступ к профессиональной среде</a:t>
            </a:r>
            <a:endParaRPr lang="en-US" sz="1200"/>
          </a:p>
        </p:txBody>
      </p:sp>
      <p:sp>
        <p:nvSpPr>
          <p:cNvPr id="1922882116" name="Text 3"/>
          <p:cNvSpPr/>
          <p:nvPr/>
        </p:nvSpPr>
        <p:spPr bwMode="auto">
          <a:xfrm>
            <a:off x="1530696" y="2571750"/>
            <a:ext cx="2963763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Партнёрские рестораны и гостиничные комплексы предоставляют площадки для тренировок в реальных производственных условиях, максимально приближенных к конкурсным.</a:t>
            </a:r>
            <a:endParaRPr lang="en-US" sz="950"/>
          </a:p>
        </p:txBody>
      </p:sp>
      <p:pic>
        <p:nvPicPr>
          <p:cNvPr id="1492377210" name="Image 1" descr="preencoded.png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4649463" y="2433933"/>
            <a:ext cx="961734" cy="665187"/>
          </a:xfrm>
          <a:prstGeom prst="rect">
            <a:avLst/>
          </a:prstGeom>
        </p:spPr>
      </p:pic>
      <p:sp>
        <p:nvSpPr>
          <p:cNvPr id="1372726417" name="Text 4"/>
          <p:cNvSpPr/>
          <p:nvPr/>
        </p:nvSpPr>
        <p:spPr bwMode="auto">
          <a:xfrm>
            <a:off x="5699195" y="2387123"/>
            <a:ext cx="2097680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200">
                <a:solidFill>
                  <a:srgbClr val="3D3E44"/>
                </a:solidFill>
                <a:latin typeface="Montserrat Medium"/>
                <a:ea typeface="Montserrat Medium"/>
                <a:cs typeface="Montserrat Medium"/>
              </a:rPr>
              <a:t>Наставничество от практиков</a:t>
            </a:r>
            <a:endParaRPr lang="en-US" sz="1200"/>
          </a:p>
        </p:txBody>
      </p:sp>
      <p:sp>
        <p:nvSpPr>
          <p:cNvPr id="679385673" name="Text 5"/>
          <p:cNvSpPr/>
          <p:nvPr/>
        </p:nvSpPr>
        <p:spPr bwMode="auto">
          <a:xfrm>
            <a:off x="5699195" y="2624015"/>
            <a:ext cx="296376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49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Шеф-повара и технологи ведущих предприятий участвуют в подготовке конкурсантов в качестве наставников, передавая актуальные технологии и профессиональную культуру.</a:t>
            </a:r>
            <a:endParaRPr lang="en-US" sz="95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2474102" name="Text 0"/>
          <p:cNvSpPr/>
          <p:nvPr/>
        </p:nvSpPr>
        <p:spPr bwMode="auto">
          <a:xfrm>
            <a:off x="488378" y="342750"/>
            <a:ext cx="4708271" cy="383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Наши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индустриальные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партнеры</a:t>
            </a:r>
            <a:endParaRPr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99182332" name="Text 1"/>
          <p:cNvSpPr/>
          <p:nvPr/>
        </p:nvSpPr>
        <p:spPr bwMode="auto">
          <a:xfrm>
            <a:off x="488379" y="964629"/>
            <a:ext cx="8167240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Мы гордимся сотрудничеством с ведущими представителями кулинарной индустрии. Эти партнерства обеспечивают нашим конкурсантам доступ к передовым технологиям, экспертным знаниям и уникальным возможностям для развития.</a:t>
            </a:r>
            <a:endParaRPr lang="en-US" sz="950"/>
          </a:p>
        </p:txBody>
      </p:sp>
      <p:sp>
        <p:nvSpPr>
          <p:cNvPr id="1488562517" name="Shape 2"/>
          <p:cNvSpPr/>
          <p:nvPr/>
        </p:nvSpPr>
        <p:spPr bwMode="auto">
          <a:xfrm>
            <a:off x="483616" y="1487536"/>
            <a:ext cx="8167240" cy="2790230"/>
          </a:xfrm>
          <a:prstGeom prst="roundRect">
            <a:avLst>
              <a:gd name="adj" fmla="val 3939"/>
            </a:avLst>
          </a:prstGeom>
          <a:noFill/>
          <a:ln w="12700">
            <a:solidFill>
              <a:schemeClr val="accent1">
                <a:lumMod val="74901"/>
                <a:alpha val="65000"/>
              </a:schemeClr>
            </a:solidFill>
            <a:prstDash val="solid"/>
          </a:ln>
        </p:spPr>
      </p:sp>
      <p:sp>
        <p:nvSpPr>
          <p:cNvPr id="296266585" name="Text 4"/>
          <p:cNvSpPr/>
          <p:nvPr/>
        </p:nvSpPr>
        <p:spPr bwMode="auto">
          <a:xfrm>
            <a:off x="615180" y="1569168"/>
            <a:ext cx="952058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 b="1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ФИО партнеров</a:t>
            </a:r>
            <a:endParaRPr lang="en-US" sz="950"/>
          </a:p>
        </p:txBody>
      </p:sp>
      <p:sp>
        <p:nvSpPr>
          <p:cNvPr id="1652782586" name="Text 5"/>
          <p:cNvSpPr/>
          <p:nvPr/>
        </p:nvSpPr>
        <p:spPr bwMode="auto">
          <a:xfrm>
            <a:off x="4696419" y="1569168"/>
            <a:ext cx="852852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 b="1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Место работы</a:t>
            </a:r>
            <a:endParaRPr lang="en-US" sz="950"/>
          </a:p>
        </p:txBody>
      </p:sp>
      <p:sp>
        <p:nvSpPr>
          <p:cNvPr id="1393680319" name="Shape 6"/>
          <p:cNvSpPr/>
          <p:nvPr/>
        </p:nvSpPr>
        <p:spPr bwMode="auto">
          <a:xfrm>
            <a:off x="493142" y="1839888"/>
            <a:ext cx="8157715" cy="347588"/>
          </a:xfrm>
          <a:prstGeom prst="rect">
            <a:avLst/>
          </a:prstGeom>
          <a:solidFill>
            <a:schemeClr val="accent1">
              <a:lumMod val="40000"/>
              <a:lumOff val="60000"/>
              <a:alpha val="38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anchor="ctr"/>
          <a:lstStyle/>
          <a:p>
            <a:pPr algn="ctr">
              <a:defRPr/>
            </a:pPr>
            <a:endParaRPr>
              <a:highlight>
                <a:srgbClr val="00FFFF"/>
              </a:highlight>
            </a:endParaRPr>
          </a:p>
        </p:txBody>
      </p:sp>
      <p:sp>
        <p:nvSpPr>
          <p:cNvPr id="1760441060" name="Text 7"/>
          <p:cNvSpPr/>
          <p:nvPr/>
        </p:nvSpPr>
        <p:spPr bwMode="auto">
          <a:xfrm>
            <a:off x="615180" y="1916757"/>
            <a:ext cx="1987986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Кожевин Владимир Александрович</a:t>
            </a:r>
            <a:endParaRPr lang="en-US" sz="950"/>
          </a:p>
        </p:txBody>
      </p:sp>
      <p:sp>
        <p:nvSpPr>
          <p:cNvPr id="761307240" name="Text 8"/>
          <p:cNvSpPr/>
          <p:nvPr/>
        </p:nvSpPr>
        <p:spPr bwMode="auto">
          <a:xfrm>
            <a:off x="4696419" y="1916757"/>
            <a:ext cx="928612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Омлет - станция</a:t>
            </a:r>
            <a:endParaRPr lang="en-US" sz="950"/>
          </a:p>
        </p:txBody>
      </p:sp>
      <p:sp>
        <p:nvSpPr>
          <p:cNvPr id="1305843869" name="Shape 9"/>
          <p:cNvSpPr/>
          <p:nvPr/>
        </p:nvSpPr>
        <p:spPr bwMode="auto">
          <a:xfrm>
            <a:off x="493142" y="2187476"/>
            <a:ext cx="8157715" cy="347588"/>
          </a:xfrm>
          <a:prstGeom prst="rect">
            <a:avLst/>
          </a:prstGeom>
          <a:solidFill>
            <a:srgbClr val="FFFFFF">
              <a:alpha val="3999"/>
            </a:srgb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1303894286" name="Text 10"/>
          <p:cNvSpPr/>
          <p:nvPr/>
        </p:nvSpPr>
        <p:spPr bwMode="auto">
          <a:xfrm>
            <a:off x="615180" y="2264346"/>
            <a:ext cx="1509636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Грибин Дмитрий Павлович</a:t>
            </a:r>
            <a:endParaRPr lang="en-US" sz="950"/>
          </a:p>
        </p:txBody>
      </p:sp>
      <p:sp>
        <p:nvSpPr>
          <p:cNvPr id="528397582" name="Text 11"/>
          <p:cNvSpPr/>
          <p:nvPr/>
        </p:nvSpPr>
        <p:spPr bwMode="auto">
          <a:xfrm>
            <a:off x="4696419" y="2264346"/>
            <a:ext cx="1390224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Сеть столовых "8 минут"</a:t>
            </a:r>
            <a:endParaRPr lang="en-US" sz="950"/>
          </a:p>
        </p:txBody>
      </p:sp>
      <p:sp>
        <p:nvSpPr>
          <p:cNvPr id="1888386215" name="Shape 12"/>
          <p:cNvSpPr/>
          <p:nvPr/>
        </p:nvSpPr>
        <p:spPr bwMode="auto">
          <a:xfrm>
            <a:off x="493142" y="2535064"/>
            <a:ext cx="8157715" cy="347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295862778" name="Text 13"/>
          <p:cNvSpPr/>
          <p:nvPr/>
        </p:nvSpPr>
        <p:spPr bwMode="auto">
          <a:xfrm>
            <a:off x="615180" y="2611933"/>
            <a:ext cx="1706037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Котовский Роман Григорьевич</a:t>
            </a:r>
            <a:endParaRPr lang="en-US" sz="950"/>
          </a:p>
        </p:txBody>
      </p:sp>
      <p:sp>
        <p:nvSpPr>
          <p:cNvPr id="1259563380" name="Text 14"/>
          <p:cNvSpPr/>
          <p:nvPr/>
        </p:nvSpPr>
        <p:spPr bwMode="auto">
          <a:xfrm>
            <a:off x="4696419" y="2611933"/>
            <a:ext cx="1041300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Ресторан «ZUMA»</a:t>
            </a:r>
            <a:endParaRPr lang="en-US" sz="950"/>
          </a:p>
        </p:txBody>
      </p:sp>
      <p:sp>
        <p:nvSpPr>
          <p:cNvPr id="1115677940" name="Shape 15"/>
          <p:cNvSpPr/>
          <p:nvPr/>
        </p:nvSpPr>
        <p:spPr bwMode="auto">
          <a:xfrm>
            <a:off x="493142" y="2882652"/>
            <a:ext cx="8157715" cy="347588"/>
          </a:xfrm>
          <a:prstGeom prst="rect">
            <a:avLst/>
          </a:prstGeom>
          <a:solidFill>
            <a:schemeClr val="accent1">
              <a:lumMod val="40000"/>
              <a:lumOff val="60000"/>
              <a:alpha val="3999"/>
            </a:scheme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2099238765" name="Text 16"/>
          <p:cNvSpPr/>
          <p:nvPr/>
        </p:nvSpPr>
        <p:spPr bwMode="auto">
          <a:xfrm>
            <a:off x="615180" y="2959521"/>
            <a:ext cx="1545568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Качура Дмитрий Сергеевич</a:t>
            </a:r>
            <a:endParaRPr lang="en-US" sz="950"/>
          </a:p>
        </p:txBody>
      </p:sp>
      <p:sp>
        <p:nvSpPr>
          <p:cNvPr id="726445339" name="Text 17"/>
          <p:cNvSpPr/>
          <p:nvPr/>
        </p:nvSpPr>
        <p:spPr bwMode="auto">
          <a:xfrm>
            <a:off x="4696419" y="2959521"/>
            <a:ext cx="850614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ООО «Аванта»</a:t>
            </a:r>
            <a:endParaRPr lang="en-US" sz="950"/>
          </a:p>
        </p:txBody>
      </p:sp>
      <p:sp>
        <p:nvSpPr>
          <p:cNvPr id="1593801437" name="Shape 18"/>
          <p:cNvSpPr/>
          <p:nvPr/>
        </p:nvSpPr>
        <p:spPr bwMode="auto">
          <a:xfrm>
            <a:off x="493142" y="3230240"/>
            <a:ext cx="8157715" cy="347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1187647800" name="Text 19"/>
          <p:cNvSpPr/>
          <p:nvPr/>
        </p:nvSpPr>
        <p:spPr bwMode="auto">
          <a:xfrm>
            <a:off x="615180" y="3307109"/>
            <a:ext cx="1724892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Бучкин Алексей Валентинович</a:t>
            </a:r>
            <a:endParaRPr lang="en-US" sz="950"/>
          </a:p>
        </p:txBody>
      </p:sp>
      <p:sp>
        <p:nvSpPr>
          <p:cNvPr id="1949152846" name="Text 20"/>
          <p:cNvSpPr/>
          <p:nvPr/>
        </p:nvSpPr>
        <p:spPr bwMode="auto">
          <a:xfrm>
            <a:off x="4696419" y="3307109"/>
            <a:ext cx="1019914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Ресторан «Круиз»</a:t>
            </a:r>
            <a:endParaRPr lang="en-US" sz="950"/>
          </a:p>
        </p:txBody>
      </p:sp>
      <p:sp>
        <p:nvSpPr>
          <p:cNvPr id="429612347" name="Shape 21"/>
          <p:cNvSpPr/>
          <p:nvPr/>
        </p:nvSpPr>
        <p:spPr bwMode="auto">
          <a:xfrm>
            <a:off x="493142" y="3577828"/>
            <a:ext cx="8157715" cy="347588"/>
          </a:xfrm>
          <a:prstGeom prst="rect">
            <a:avLst/>
          </a:prstGeom>
          <a:solidFill>
            <a:srgbClr val="FFFFFF">
              <a:alpha val="3999"/>
            </a:srgbClr>
          </a:solidFill>
          <a:ln w="12700">
            <a:solidFill>
              <a:schemeClr val="accent1">
                <a:lumMod val="50196"/>
              </a:schemeClr>
            </a:solidFill>
            <a:prstDash val="solid"/>
          </a:ln>
        </p:spPr>
      </p:sp>
      <p:sp>
        <p:nvSpPr>
          <p:cNvPr id="954291741" name="Text 22"/>
          <p:cNvSpPr/>
          <p:nvPr/>
        </p:nvSpPr>
        <p:spPr bwMode="auto">
          <a:xfrm>
            <a:off x="615180" y="3654697"/>
            <a:ext cx="1635762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Прокопьев Максим Олегович</a:t>
            </a:r>
            <a:endParaRPr lang="en-US" sz="950"/>
          </a:p>
        </p:txBody>
      </p:sp>
      <p:sp>
        <p:nvSpPr>
          <p:cNvPr id="2146241809" name="Text 23"/>
          <p:cNvSpPr/>
          <p:nvPr/>
        </p:nvSpPr>
        <p:spPr bwMode="auto">
          <a:xfrm>
            <a:off x="4696419" y="3654697"/>
            <a:ext cx="714000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АэроМар-ДВ</a:t>
            </a:r>
            <a:endParaRPr lang="en-US" sz="950"/>
          </a:p>
        </p:txBody>
      </p:sp>
      <p:sp>
        <p:nvSpPr>
          <p:cNvPr id="1712838684" name="Shape 24"/>
          <p:cNvSpPr/>
          <p:nvPr/>
        </p:nvSpPr>
        <p:spPr bwMode="auto">
          <a:xfrm>
            <a:off x="493142" y="3925416"/>
            <a:ext cx="8157715" cy="34758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/>
        </p:spPr>
      </p:sp>
      <p:sp>
        <p:nvSpPr>
          <p:cNvPr id="675034452" name="Text 25"/>
          <p:cNvSpPr/>
          <p:nvPr/>
        </p:nvSpPr>
        <p:spPr bwMode="auto">
          <a:xfrm>
            <a:off x="615180" y="4002285"/>
            <a:ext cx="1739677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Черевач Александр Сергеевич</a:t>
            </a:r>
            <a:endParaRPr lang="en-US" sz="950"/>
          </a:p>
        </p:txBody>
      </p:sp>
      <p:sp>
        <p:nvSpPr>
          <p:cNvPr id="1953348586" name="Text 26"/>
          <p:cNvSpPr/>
          <p:nvPr/>
        </p:nvSpPr>
        <p:spPr bwMode="auto">
          <a:xfrm>
            <a:off x="4696419" y="4002285"/>
            <a:ext cx="850614" cy="195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ООО «Аванта»</a:t>
            </a:r>
            <a:endParaRPr lang="en-US" sz="950"/>
          </a:p>
        </p:txBody>
      </p:sp>
      <p:sp>
        <p:nvSpPr>
          <p:cNvPr id="1740860982" name="Text 27"/>
          <p:cNvSpPr/>
          <p:nvPr/>
        </p:nvSpPr>
        <p:spPr bwMode="auto">
          <a:xfrm>
            <a:off x="488379" y="4412977"/>
            <a:ext cx="8167240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95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Благодаря нашим партнерам, участники чемпионата получают бесценный опыт, работая с лучшим оборудованием и продуктами, а также перенимая опыт профессионалов отрасли.</a:t>
            </a:r>
            <a:endParaRPr lang="en-US" sz="950"/>
          </a:p>
        </p:txBody>
      </p:sp>
      <p:cxnSp>
        <p:nvCxnSpPr>
          <p:cNvPr id="316361393" name="Прямая соединительная линия 1465142048"/>
          <p:cNvCxnSpPr/>
          <p:nvPr/>
        </p:nvCxnSpPr>
        <p:spPr bwMode="auto">
          <a:xfrm>
            <a:off x="4477724" y="1487536"/>
            <a:ext cx="0" cy="27891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1399352" name="Text 0"/>
          <p:cNvSpPr/>
          <p:nvPr/>
        </p:nvSpPr>
        <p:spPr bwMode="auto">
          <a:xfrm>
            <a:off x="480640" y="395585"/>
            <a:ext cx="8182719" cy="7509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  <a:defRPr/>
            </a:pPr>
            <a:r>
              <a:rPr lang="en-US" sz="2350">
                <a:solidFill>
                  <a:schemeClr val="accent6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Педагогический трек: необходимость, проблемы и результаты</a:t>
            </a:r>
            <a:endParaRPr sz="2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7047356" name="Text 1"/>
          <p:cNvSpPr/>
          <p:nvPr/>
        </p:nvSpPr>
        <p:spPr bwMode="auto">
          <a:xfrm>
            <a:off x="480640" y="1379339"/>
            <a:ext cx="8182719" cy="378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  <a:defRPr/>
            </a:pPr>
            <a:r>
              <a:rPr lang="en-US" sz="90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Развитие педагогического трека чемпионата — это инвестиция в системное повышение качества подготовки на долгосрочную перспективу. Преподаватели-участники трека становятся мультипликаторами лучших практик в своих учреждениях.</a:t>
            </a:r>
            <a:endParaRPr lang="en-US" sz="900"/>
          </a:p>
        </p:txBody>
      </p:sp>
      <p:sp>
        <p:nvSpPr>
          <p:cNvPr id="963273413" name="Shape 2"/>
          <p:cNvSpPr/>
          <p:nvPr/>
        </p:nvSpPr>
        <p:spPr bwMode="auto">
          <a:xfrm>
            <a:off x="480640" y="1888703"/>
            <a:ext cx="2649959" cy="2038722"/>
          </a:xfrm>
          <a:prstGeom prst="roundRect">
            <a:avLst>
              <a:gd name="adj" fmla="val 3364"/>
            </a:avLst>
          </a:prstGeom>
          <a:solidFill>
            <a:srgbClr val="FFFFFF"/>
          </a:solidFill>
          <a:ln w="14288">
            <a:solidFill>
              <a:srgbClr val="C5C7D2"/>
            </a:solidFill>
            <a:prstDash val="solid"/>
          </a:ln>
        </p:spPr>
      </p:sp>
      <p:pic>
        <p:nvPicPr>
          <p:cNvPr id="1818285713" name="Image 0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66352" y="1888703"/>
            <a:ext cx="57149" cy="2038722"/>
          </a:xfrm>
          <a:prstGeom prst="rect">
            <a:avLst/>
          </a:prstGeom>
        </p:spPr>
      </p:pic>
      <p:sp>
        <p:nvSpPr>
          <p:cNvPr id="1054627017" name="Text 3"/>
          <p:cNvSpPr/>
          <p:nvPr/>
        </p:nvSpPr>
        <p:spPr bwMode="auto">
          <a:xfrm>
            <a:off x="657895" y="2023095"/>
            <a:ext cx="2338313" cy="375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  <a:defRPr/>
            </a:pPr>
            <a:r>
              <a:rPr lang="en-US" sz="1150">
                <a:solidFill>
                  <a:srgbClr val="3D3E44"/>
                </a:solidFill>
                <a:latin typeface="Montserrat Medium"/>
                <a:ea typeface="Montserrat Medium"/>
                <a:cs typeface="Montserrat Medium"/>
              </a:rPr>
              <a:t>Зачем нужен педагогический трек?</a:t>
            </a:r>
            <a:endParaRPr lang="en-US" sz="1150"/>
          </a:p>
        </p:txBody>
      </p:sp>
      <p:sp>
        <p:nvSpPr>
          <p:cNvPr id="748426314" name="Text 4"/>
          <p:cNvSpPr/>
          <p:nvPr/>
        </p:nvSpPr>
        <p:spPr bwMode="auto">
          <a:xfrm>
            <a:off x="657895" y="2468389"/>
            <a:ext cx="2338313" cy="1324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  <a:defRPr/>
            </a:pPr>
            <a:r>
              <a:rPr lang="en-US" sz="90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Разрыв между уровнем подготовки конкурсантов в разных регионах во многом обусловлен квалификацией наставников. Педагогический трек позволяет целенаправленно развивать компетенции преподавателей в формате соревновательного движения.</a:t>
            </a:r>
            <a:endParaRPr lang="en-US" sz="900"/>
          </a:p>
        </p:txBody>
      </p:sp>
      <p:sp>
        <p:nvSpPr>
          <p:cNvPr id="1314550114" name="Shape 5"/>
          <p:cNvSpPr/>
          <p:nvPr/>
        </p:nvSpPr>
        <p:spPr bwMode="auto">
          <a:xfrm>
            <a:off x="3246983" y="1888703"/>
            <a:ext cx="2649959" cy="2038722"/>
          </a:xfrm>
          <a:prstGeom prst="roundRect">
            <a:avLst>
              <a:gd name="adj" fmla="val 3364"/>
            </a:avLst>
          </a:prstGeom>
          <a:solidFill>
            <a:srgbClr val="FFFFFF"/>
          </a:solidFill>
          <a:ln w="14288">
            <a:solidFill>
              <a:srgbClr val="C5C7D2"/>
            </a:solidFill>
            <a:prstDash val="solid"/>
          </a:ln>
        </p:spPr>
      </p:sp>
      <p:pic>
        <p:nvPicPr>
          <p:cNvPr id="1372140763" name="Image 1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3232695" y="1888703"/>
            <a:ext cx="57149" cy="2038722"/>
          </a:xfrm>
          <a:prstGeom prst="rect">
            <a:avLst/>
          </a:prstGeom>
        </p:spPr>
      </p:pic>
      <p:sp>
        <p:nvSpPr>
          <p:cNvPr id="1369392687" name="Text 6"/>
          <p:cNvSpPr/>
          <p:nvPr/>
        </p:nvSpPr>
        <p:spPr bwMode="auto">
          <a:xfrm>
            <a:off x="3424236" y="2023094"/>
            <a:ext cx="1439234" cy="1895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  <a:defRPr/>
            </a:pPr>
            <a:r>
              <a:rPr lang="en-US" sz="1150">
                <a:solidFill>
                  <a:srgbClr val="3D3E44"/>
                </a:solidFill>
                <a:latin typeface="Montserrat Medium"/>
                <a:ea typeface="Montserrat Medium"/>
                <a:cs typeface="Montserrat Medium"/>
              </a:rPr>
              <a:t>Ключевые проблемы</a:t>
            </a:r>
            <a:endParaRPr lang="en-US" sz="1150"/>
          </a:p>
        </p:txBody>
      </p:sp>
      <p:sp>
        <p:nvSpPr>
          <p:cNvPr id="1985515855" name="Text 7"/>
          <p:cNvSpPr/>
          <p:nvPr/>
        </p:nvSpPr>
        <p:spPr bwMode="auto">
          <a:xfrm>
            <a:off x="3424236" y="2280642"/>
            <a:ext cx="2338313" cy="1324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  <a:defRPr/>
            </a:pPr>
            <a:r>
              <a:rPr lang="en-US" sz="90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Низкая мотивация педагогов к участию в чемпионатном движении, нехватка методических материалов по стандартам Профессионалы, отсутствие системы оценки педагогических компетенций в рамках конкурса.</a:t>
            </a:r>
            <a:endParaRPr lang="en-US" sz="900"/>
          </a:p>
        </p:txBody>
      </p:sp>
      <p:sp>
        <p:nvSpPr>
          <p:cNvPr id="1296028882" name="Shape 8"/>
          <p:cNvSpPr/>
          <p:nvPr/>
        </p:nvSpPr>
        <p:spPr bwMode="auto">
          <a:xfrm>
            <a:off x="6013326" y="1888703"/>
            <a:ext cx="2649959" cy="2038722"/>
          </a:xfrm>
          <a:prstGeom prst="roundRect">
            <a:avLst>
              <a:gd name="adj" fmla="val 3364"/>
            </a:avLst>
          </a:prstGeom>
          <a:solidFill>
            <a:srgbClr val="FFFFFF"/>
          </a:solidFill>
          <a:ln w="14288">
            <a:solidFill>
              <a:srgbClr val="C5C7D2"/>
            </a:solidFill>
            <a:prstDash val="solid"/>
          </a:ln>
        </p:spPr>
      </p:sp>
      <p:pic>
        <p:nvPicPr>
          <p:cNvPr id="757344794" name="Image 2" descr="preencoded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999038" y="1888703"/>
            <a:ext cx="57149" cy="2038722"/>
          </a:xfrm>
          <a:prstGeom prst="rect">
            <a:avLst/>
          </a:prstGeom>
        </p:spPr>
      </p:pic>
      <p:sp>
        <p:nvSpPr>
          <p:cNvPr id="143361235" name="Text 9"/>
          <p:cNvSpPr/>
          <p:nvPr/>
        </p:nvSpPr>
        <p:spPr bwMode="auto">
          <a:xfrm>
            <a:off x="6190579" y="2023094"/>
            <a:ext cx="1686688" cy="1895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  <a:defRPr/>
            </a:pPr>
            <a:r>
              <a:rPr lang="en-US" sz="1150">
                <a:solidFill>
                  <a:srgbClr val="3D3E44"/>
                </a:solidFill>
                <a:latin typeface="Montserrat Medium"/>
                <a:ea typeface="Montserrat Medium"/>
                <a:cs typeface="Montserrat Medium"/>
              </a:rPr>
              <a:t>Достигнутые результаты</a:t>
            </a:r>
            <a:endParaRPr lang="en-US" sz="1150"/>
          </a:p>
        </p:txBody>
      </p:sp>
      <p:sp>
        <p:nvSpPr>
          <p:cNvPr id="1960258799" name="Text 10"/>
          <p:cNvSpPr/>
          <p:nvPr/>
        </p:nvSpPr>
        <p:spPr bwMode="auto">
          <a:xfrm>
            <a:off x="6190580" y="2280642"/>
            <a:ext cx="2338313" cy="1324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  <a:defRPr/>
            </a:pPr>
            <a:r>
              <a:rPr lang="en-US" sz="900">
                <a:solidFill>
                  <a:srgbClr val="3D3E44"/>
                </a:solidFill>
                <a:latin typeface="Inter Light"/>
                <a:ea typeface="Inter Light"/>
                <a:cs typeface="Inter Light"/>
              </a:rPr>
              <a:t>Преподаватели, прошедшие педагогический трек, демонстрируют более высокие результаты своих конкурсантов. Формируется сообщество практиков, обменивающихся методиками и опытом на межрегиональном уровне.</a:t>
            </a:r>
            <a:endParaRPr lang="en-US" sz="900"/>
          </a:p>
        </p:txBody>
      </p:sp>
      <p:sp>
        <p:nvSpPr>
          <p:cNvPr id="640600543" name="Shape 11"/>
          <p:cNvSpPr/>
          <p:nvPr/>
        </p:nvSpPr>
        <p:spPr bwMode="auto">
          <a:xfrm>
            <a:off x="480640" y="4058319"/>
            <a:ext cx="8182719" cy="689595"/>
          </a:xfrm>
          <a:prstGeom prst="roundRect">
            <a:avLst>
              <a:gd name="adj" fmla="val 15684"/>
            </a:avLst>
          </a:prstGeom>
          <a:solidFill>
            <a:srgbClr val="B6FCB8"/>
          </a:solidFill>
          <a:ln/>
        </p:spPr>
      </p:sp>
      <p:pic>
        <p:nvPicPr>
          <p:cNvPr id="1367003875" name="Image 3" descr="preencoded.png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00744" y="4236616"/>
            <a:ext cx="150168" cy="120104"/>
          </a:xfrm>
          <a:prstGeom prst="rect">
            <a:avLst/>
          </a:prstGeom>
        </p:spPr>
      </p:pic>
      <p:sp>
        <p:nvSpPr>
          <p:cNvPr id="1630543121" name="Text 12"/>
          <p:cNvSpPr/>
          <p:nvPr/>
        </p:nvSpPr>
        <p:spPr bwMode="auto">
          <a:xfrm>
            <a:off x="871016" y="4204692"/>
            <a:ext cx="7672239" cy="378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  <a:defRPr/>
            </a:pPr>
            <a:r>
              <a:rPr lang="en-US" sz="900">
                <a:solidFill>
                  <a:srgbClr val="000000"/>
                </a:solidFill>
                <a:latin typeface="Inter Light"/>
                <a:ea typeface="Inter Light"/>
                <a:cs typeface="Inter Light"/>
              </a:rPr>
              <a:t>Педагогический трек — не дополнение к чемпионату, а его стратегическая основа: сильный наставник формирует сильного конкурсанта.</a:t>
            </a:r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lassic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tandard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Official">
        <a:dk1>
          <a:srgbClr val="000000"/>
        </a:dk1>
        <a:lt1>
          <a:srgbClr val="FFFFFF"/>
        </a:lt1>
        <a:dk2>
          <a:srgbClr val="434342"/>
        </a:dk2>
        <a:lt2>
          <a:srgbClr val="CDD7D9"/>
        </a:lt2>
        <a:accent1>
          <a:srgbClr val="797B7E"/>
        </a:accent1>
        <a:accent2>
          <a:srgbClr val="F96A1B"/>
        </a:accent2>
        <a:accent3>
          <a:srgbClr val="08A1D9"/>
        </a:accent3>
        <a:accent4>
          <a:srgbClr val="7C984A"/>
        </a:accent4>
        <a:accent5>
          <a:srgbClr val="C2AD8D"/>
        </a:accent5>
        <a:accent6>
          <a:srgbClr val="506E94"/>
        </a:accent6>
        <a:hlink>
          <a:srgbClr val="5F5F5F"/>
        </a:hlink>
        <a:folHlink>
          <a:srgbClr val="969696"/>
        </a:folHlink>
      </a:clrScheme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ONLYOFFICE/9.3.1.8</Application>
  <PresentationFormat>On-screen Show (4:3)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/>
  <cp:revision>17</cp:revision>
  <dcterms:created xsi:type="dcterms:W3CDTF">2026-05-05T02:19:33Z</dcterms:created>
  <dcterms:modified xsi:type="dcterms:W3CDTF">2026-05-07T02:34:37Z</dcterms:modified>
</cp:coreProperties>
</file>